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14"/>
  </p:notesMasterIdLst>
  <p:handoutMasterIdLst>
    <p:handoutMasterId r:id="rId15"/>
  </p:handoutMasterIdLst>
  <p:sldIdLst>
    <p:sldId id="607" r:id="rId2"/>
    <p:sldId id="664" r:id="rId3"/>
    <p:sldId id="666" r:id="rId4"/>
    <p:sldId id="665" r:id="rId5"/>
    <p:sldId id="668" r:id="rId6"/>
    <p:sldId id="669" r:id="rId7"/>
    <p:sldId id="663" r:id="rId8"/>
    <p:sldId id="418" r:id="rId9"/>
    <p:sldId id="472" r:id="rId10"/>
    <p:sldId id="477" r:id="rId11"/>
    <p:sldId id="598" r:id="rId12"/>
    <p:sldId id="670" r:id="rId13"/>
  </p:sldIdLst>
  <p:sldSz cx="9144000" cy="5143500" type="screen16x9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60">
          <p15:clr>
            <a:srgbClr val="A4A3A4"/>
          </p15:clr>
        </p15:guide>
        <p15:guide id="2" orient="horz" pos="180">
          <p15:clr>
            <a:srgbClr val="A4A3A4"/>
          </p15:clr>
        </p15:guide>
        <p15:guide id="3" pos="288">
          <p15:clr>
            <a:srgbClr val="A4A3A4"/>
          </p15:clr>
        </p15:guide>
        <p15:guide id="4" pos="54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70"/>
    <a:srgbClr val="25A2FF"/>
    <a:srgbClr val="0000FF"/>
    <a:srgbClr val="00FFFF"/>
    <a:srgbClr val="99FF33"/>
    <a:srgbClr val="FF00FF"/>
    <a:srgbClr val="FFCC00"/>
    <a:srgbClr val="99FF66"/>
    <a:srgbClr val="FFFF66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9" autoAdjust="0"/>
    <p:restoredTop sz="98168" autoAdjust="0"/>
  </p:normalViewPr>
  <p:slideViewPr>
    <p:cSldViewPr>
      <p:cViewPr varScale="1">
        <p:scale>
          <a:sx n="145" d="100"/>
          <a:sy n="145" d="100"/>
        </p:scale>
        <p:origin x="678" y="120"/>
      </p:cViewPr>
      <p:guideLst>
        <p:guide orient="horz" pos="3060"/>
        <p:guide orient="horz" pos="180"/>
        <p:guide pos="288"/>
        <p:guide pos="5424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196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03AF3B-BCA6-4F65-BC1D-7C2F909B67E4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AE24E-0CEF-452D-B334-28C495268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04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4/25/2022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743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267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3180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510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843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57200" y="-400050"/>
            <a:ext cx="10134600" cy="5791200"/>
          </a:xfrm>
          <a:prstGeom prst="rect">
            <a:avLst/>
          </a:prstGeom>
          <a:gradFill flip="none" rotWithShape="1">
            <a:gsLst>
              <a:gs pos="95840">
                <a:schemeClr val="accent4">
                  <a:lumMod val="50000"/>
                </a:schemeClr>
              </a:gs>
              <a:gs pos="48000">
                <a:schemeClr val="accent4">
                  <a:lumMod val="75000"/>
                </a:schemeClr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08171" y="1772275"/>
            <a:ext cx="510768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FFFF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LECTURE 4</a:t>
            </a:r>
            <a:endParaRPr lang="en-US" sz="8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00FFFF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699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481240" y="2839819"/>
            <a:ext cx="6607788" cy="64633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marL="285750" indent="-285750" eaLnBrk="1" hangingPunct="1">
              <a:spcBef>
                <a:spcPct val="50000"/>
              </a:spcBef>
              <a:buFont typeface="Wingdings" pitchFamily="2" charset="2"/>
              <a:buChar char="q"/>
            </a:pPr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If the current in coil A is changed, then some current will be induced in coil B.  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466725" y="3587918"/>
            <a:ext cx="6619876" cy="64633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spcBef>
                <a:spcPct val="50000"/>
              </a:spcBef>
              <a:buFont typeface="Wingdings" pitchFamily="2" charset="2"/>
              <a:buChar char="q"/>
              <a:defRPr kumimoji="1" b="1"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the current in coil A changes, the magnetic field related to it also change.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466725" y="4336018"/>
            <a:ext cx="6619875" cy="3693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spcBef>
                <a:spcPct val="50000"/>
              </a:spcBef>
              <a:buFont typeface="Wingdings" pitchFamily="2" charset="2"/>
              <a:buChar char="q"/>
              <a:defRPr kumimoji="1" b="1"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Due to the changing magnetic field. Current is induced in coil B.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533400" y="1245335"/>
            <a:ext cx="5778594" cy="1376286"/>
            <a:chOff x="533400" y="1321535"/>
            <a:chExt cx="5778594" cy="1376286"/>
          </a:xfrm>
        </p:grpSpPr>
        <p:sp>
          <p:nvSpPr>
            <p:cNvPr id="6" name="Arc 5"/>
            <p:cNvSpPr/>
            <p:nvPr/>
          </p:nvSpPr>
          <p:spPr>
            <a:xfrm>
              <a:off x="1882140" y="1321535"/>
              <a:ext cx="1280160" cy="1280160"/>
            </a:xfrm>
            <a:prstGeom prst="arc">
              <a:avLst>
                <a:gd name="adj1" fmla="val 11297647"/>
                <a:gd name="adj2" fmla="val 10152017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09600" y="1866840"/>
              <a:ext cx="12954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623886" y="1854935"/>
              <a:ext cx="0" cy="50901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504952" y="2089089"/>
              <a:ext cx="400048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516857" y="2077185"/>
              <a:ext cx="0" cy="159542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23886" y="2083535"/>
              <a:ext cx="0" cy="9144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809628" y="2229584"/>
              <a:ext cx="375195" cy="237744"/>
              <a:chOff x="1586705" y="4086606"/>
              <a:chExt cx="375195" cy="237744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H="1">
                <a:off x="1586705" y="4086606"/>
                <a:ext cx="0" cy="237744"/>
              </a:xfrm>
              <a:prstGeom prst="line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1780637" y="4086606"/>
                <a:ext cx="0" cy="237744"/>
              </a:xfrm>
              <a:prstGeom prst="line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1671766" y="4150614"/>
                <a:ext cx="0" cy="1097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</a:ln>
              <a:effectLst/>
            </p:spPr>
          </p:cxnSp>
          <p:cxnSp>
            <p:nvCxnSpPr>
              <p:cNvPr id="26" name="Straight Connector 25"/>
              <p:cNvCxnSpPr/>
              <p:nvPr/>
            </p:nvCxnSpPr>
            <p:spPr>
              <a:xfrm flipH="1">
                <a:off x="1870460" y="4150614"/>
                <a:ext cx="0" cy="109728"/>
              </a:xfrm>
              <a:prstGeom prst="line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>
              <a:xfrm rot="16200000" flipH="1">
                <a:off x="1720338" y="4159758"/>
                <a:ext cx="0" cy="91440"/>
              </a:xfrm>
              <a:prstGeom prst="line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>
              <a:xfrm rot="16200000" flipH="1">
                <a:off x="1916180" y="4161569"/>
                <a:ext cx="0" cy="91440"/>
              </a:xfrm>
              <a:prstGeom prst="line">
                <a:avLst/>
              </a:prstGeom>
              <a:noFill/>
              <a:ln w="28575" cap="flat" cmpd="sng" algn="ctr">
                <a:solidFill>
                  <a:srgbClr val="FFC000"/>
                </a:solidFill>
                <a:prstDash val="solid"/>
              </a:ln>
              <a:effectLst/>
            </p:spPr>
          </p:cxnSp>
        </p:grpSp>
        <p:cxnSp>
          <p:nvCxnSpPr>
            <p:cNvPr id="29" name="Straight Connector 28"/>
            <p:cNvCxnSpPr/>
            <p:nvPr/>
          </p:nvCxnSpPr>
          <p:spPr>
            <a:xfrm>
              <a:off x="611981" y="2349665"/>
              <a:ext cx="18300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1172444" y="2298354"/>
              <a:ext cx="580159" cy="138112"/>
              <a:chOff x="2086261" y="4281488"/>
              <a:chExt cx="644433" cy="138112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2086261" y="4324350"/>
                <a:ext cx="101314" cy="9525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>
                <a:off x="2174082" y="4314825"/>
                <a:ext cx="71436" cy="102394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2233612" y="4318397"/>
                <a:ext cx="83344" cy="85725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H="1">
                <a:off x="2306391" y="4305300"/>
                <a:ext cx="65334" cy="10150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H="1" flipV="1">
                <a:off x="2365251" y="4302176"/>
                <a:ext cx="104105" cy="9361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>
                <a:off x="2458307" y="4281488"/>
                <a:ext cx="68199" cy="108495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2513281" y="4290999"/>
                <a:ext cx="217413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/>
            <p:cNvSpPr txBox="1"/>
            <p:nvPr/>
          </p:nvSpPr>
          <p:spPr bwMode="auto">
            <a:xfrm>
              <a:off x="533400" y="2297711"/>
              <a:ext cx="31290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2000" b="1" dirty="0" smtClean="0">
                  <a:solidFill>
                    <a:srgbClr val="FFC000"/>
                  </a:solidFill>
                  <a:latin typeface="+mj-lt"/>
                </a:rPr>
                <a:t>+</a:t>
              </a:r>
            </a:p>
          </p:txBody>
        </p:sp>
        <p:sp>
          <p:nvSpPr>
            <p:cNvPr id="67" name="TextBox 66"/>
            <p:cNvSpPr txBox="1"/>
            <p:nvPr/>
          </p:nvSpPr>
          <p:spPr bwMode="auto">
            <a:xfrm>
              <a:off x="963207" y="2297711"/>
              <a:ext cx="26321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2000" b="1" dirty="0" smtClean="0">
                  <a:solidFill>
                    <a:srgbClr val="FFC000"/>
                  </a:solidFill>
                  <a:latin typeface="+mj-lt"/>
                </a:rPr>
                <a:t>-</a:t>
              </a:r>
            </a:p>
          </p:txBody>
        </p:sp>
        <p:sp>
          <p:nvSpPr>
            <p:cNvPr id="68" name="TextBox 67"/>
            <p:cNvSpPr txBox="1"/>
            <p:nvPr/>
          </p:nvSpPr>
          <p:spPr bwMode="auto">
            <a:xfrm>
              <a:off x="2352141" y="1334512"/>
              <a:ext cx="34015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A</a:t>
              </a:r>
            </a:p>
          </p:txBody>
        </p:sp>
        <p:sp>
          <p:nvSpPr>
            <p:cNvPr id="69" name="Arc 68"/>
            <p:cNvSpPr/>
            <p:nvPr/>
          </p:nvSpPr>
          <p:spPr>
            <a:xfrm flipH="1">
              <a:off x="3581400" y="1321535"/>
              <a:ext cx="1280160" cy="1280160"/>
            </a:xfrm>
            <a:prstGeom prst="arc">
              <a:avLst>
                <a:gd name="adj1" fmla="val 11297647"/>
                <a:gd name="adj2" fmla="val 10152017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4842508" y="1854860"/>
              <a:ext cx="12954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4842508" y="2089089"/>
              <a:ext cx="12954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6058895" y="1845204"/>
              <a:ext cx="207818" cy="244970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/>
            <p:cNvCxnSpPr/>
            <p:nvPr/>
          </p:nvCxnSpPr>
          <p:spPr>
            <a:xfrm flipV="1">
              <a:off x="6117560" y="1910539"/>
              <a:ext cx="90487" cy="11430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 bwMode="auto">
            <a:xfrm>
              <a:off x="5963822" y="2104402"/>
              <a:ext cx="34817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G</a:t>
              </a:r>
            </a:p>
          </p:txBody>
        </p:sp>
        <p:sp>
          <p:nvSpPr>
            <p:cNvPr id="78" name="TextBox 77"/>
            <p:cNvSpPr txBox="1"/>
            <p:nvPr/>
          </p:nvSpPr>
          <p:spPr bwMode="auto">
            <a:xfrm>
              <a:off x="4116403" y="1334512"/>
              <a:ext cx="32893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B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457200" y="284774"/>
            <a:ext cx="8153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rgbClr val="FFFF00"/>
                </a:solidFill>
                <a:latin typeface="Tw Cen MT" panose="020B0602020104020603" pitchFamily="34" charset="0"/>
              </a:rPr>
              <a:t>Observe the figure. If the current in the coil A is changed, will some current be induced in the coil B? Explain.</a:t>
            </a:r>
          </a:p>
        </p:txBody>
      </p:sp>
    </p:spTree>
    <p:extLst>
      <p:ext uri="{BB962C8B-B14F-4D97-AF65-F5344CB8AC3E}">
        <p14:creationId xmlns:p14="http://schemas.microsoft.com/office/powerpoint/2010/main" val="208239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895600" y="1295345"/>
            <a:ext cx="2834640" cy="2743200"/>
            <a:chOff x="3222765" y="3547238"/>
            <a:chExt cx="1889395" cy="1548786"/>
          </a:xfrm>
          <a:solidFill>
            <a:srgbClr val="FF0000"/>
          </a:solidFill>
          <a:scene3d>
            <a:camera prst="perspectiveRelaxedModerately" fov="6300000">
              <a:rot lat="21594000" lon="7200000" rev="5400000"/>
            </a:camera>
            <a:lightRig rig="threePt" dir="t"/>
          </a:scene3d>
        </p:grpSpPr>
        <p:sp>
          <p:nvSpPr>
            <p:cNvPr id="6" name="Rectangle 5"/>
            <p:cNvSpPr/>
            <p:nvPr/>
          </p:nvSpPr>
          <p:spPr>
            <a:xfrm rot="16200000">
              <a:off x="4425647" y="4409512"/>
              <a:ext cx="389081" cy="983944"/>
            </a:xfrm>
            <a:prstGeom prst="rect">
              <a:avLst/>
            </a:prstGeom>
            <a:grpFill/>
            <a:ln>
              <a:noFill/>
            </a:ln>
            <a:sp3d z="95250" extrusionH="6159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4424122" y="3249769"/>
              <a:ext cx="388932" cy="983944"/>
            </a:xfrm>
            <a:prstGeom prst="rect">
              <a:avLst/>
            </a:prstGeom>
            <a:grpFill/>
            <a:ln>
              <a:noFill/>
            </a:ln>
            <a:sp3d z="95250" extrusionH="6159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Block Arc 7"/>
            <p:cNvSpPr/>
            <p:nvPr/>
          </p:nvSpPr>
          <p:spPr>
            <a:xfrm rot="16200000">
              <a:off x="3357790" y="3412213"/>
              <a:ext cx="1547176" cy="1817226"/>
            </a:xfrm>
            <a:prstGeom prst="blockArc">
              <a:avLst/>
            </a:prstGeom>
            <a:grpFill/>
            <a:ln>
              <a:noFill/>
            </a:ln>
            <a:sp3d z="95250" extrusionH="6159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 bwMode="auto">
          <a:xfrm>
            <a:off x="1828800" y="-16192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kumimoji="1" lang="en-US" dirty="0" smtClean="0">
              <a:solidFill>
                <a:srgbClr val="000099"/>
              </a:solidFill>
              <a:latin typeface="Bookman Old Style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2149" y="1486150"/>
            <a:ext cx="9412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>
                <a:ln w="12700">
                  <a:solidFill>
                    <a:schemeClr val="tx1"/>
                  </a:solidFill>
                </a:ln>
                <a:blipFill dpi="0"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haroni" pitchFamily="2" charset="-79"/>
                <a:cs typeface="Aharoni" pitchFamily="2" charset="-79"/>
              </a:rPr>
              <a:t>Ans.</a:t>
            </a:r>
            <a:endParaRPr lang="en-US" sz="3000" dirty="0">
              <a:ln w="12700">
                <a:solidFill>
                  <a:schemeClr val="tx1"/>
                </a:solidFill>
              </a:ln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2149" y="2006271"/>
            <a:ext cx="79436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6700" algn="ctr"/>
              </a:tabLst>
            </a:pPr>
            <a:r>
              <a:rPr lang="en-US" dirty="0">
                <a:latin typeface="Aharoni" pitchFamily="2" charset="-79"/>
                <a:cs typeface="Aharoni" pitchFamily="2" charset="-79"/>
              </a:rPr>
              <a:t>A current can be induced in a coil by</a:t>
            </a:r>
          </a:p>
          <a:p>
            <a:pPr marL="400050" indent="-400050">
              <a:buFont typeface="+mj-lt"/>
              <a:buAutoNum type="romanLcPeriod"/>
              <a:tabLst>
                <a:tab pos="266700" algn="ctr"/>
              </a:tabLst>
            </a:pPr>
            <a:r>
              <a:rPr lang="en-US" dirty="0" smtClean="0">
                <a:latin typeface="Aharoni" pitchFamily="2" charset="-79"/>
                <a:cs typeface="Aharoni" pitchFamily="2" charset="-79"/>
              </a:rPr>
              <a:t>moving 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a magnet towards or away from the coil or vice versa, and </a:t>
            </a:r>
          </a:p>
          <a:p>
            <a:pPr marL="400050" indent="-400050">
              <a:buFont typeface="+mj-lt"/>
              <a:buAutoNum type="romanLcPeriod"/>
              <a:tabLst>
                <a:tab pos="266700" algn="ctr"/>
              </a:tabLst>
            </a:pPr>
            <a:r>
              <a:rPr lang="en-US" dirty="0" smtClean="0">
                <a:latin typeface="Aharoni" pitchFamily="2" charset="-79"/>
                <a:cs typeface="Aharoni" pitchFamily="2" charset="-79"/>
              </a:rPr>
              <a:t>Changing 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current in the neighboring coil.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57719" y="1306301"/>
            <a:ext cx="7589520" cy="78205"/>
          </a:xfrm>
          <a:prstGeom prst="rect">
            <a:avLst/>
          </a:prstGeom>
          <a:solidFill>
            <a:srgbClr val="E13C0F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15925" y="666750"/>
            <a:ext cx="755703" cy="692727"/>
            <a:chOff x="415925" y="285750"/>
            <a:chExt cx="755703" cy="692727"/>
          </a:xfrm>
        </p:grpSpPr>
        <p:sp>
          <p:nvSpPr>
            <p:cNvPr id="40" name="Rectangle 39"/>
            <p:cNvSpPr/>
            <p:nvPr/>
          </p:nvSpPr>
          <p:spPr>
            <a:xfrm>
              <a:off x="415925" y="285750"/>
              <a:ext cx="755703" cy="692727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8744" y="324422"/>
              <a:ext cx="66556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dirty="0" smtClean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haroni" pitchFamily="2" charset="-79"/>
                  <a:cs typeface="Aharoni" pitchFamily="2" charset="-79"/>
                </a:rPr>
                <a:t>Q.</a:t>
              </a:r>
              <a:endParaRPr lang="en-US" sz="36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1171627" y="438150"/>
            <a:ext cx="64483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6700" algn="ctr"/>
              </a:tabLst>
            </a:pPr>
            <a:r>
              <a:rPr lang="en-US" sz="1600" dirty="0">
                <a:latin typeface="Arial Black" pitchFamily="34" charset="0"/>
              </a:rPr>
              <a:t>Explain different ways to induce current in a coil.</a:t>
            </a:r>
          </a:p>
          <a:p>
            <a:pPr algn="ctr">
              <a:tabLst>
                <a:tab pos="266700" algn="ctr"/>
              </a:tabLst>
            </a:pPr>
            <a:r>
              <a:rPr lang="en-US" sz="1600" dirty="0">
                <a:latin typeface="Arial Black" pitchFamily="34" charset="0"/>
              </a:rPr>
              <a:t>Or</a:t>
            </a:r>
          </a:p>
          <a:p>
            <a:pPr>
              <a:tabLst>
                <a:tab pos="266700" algn="ctr"/>
              </a:tabLst>
            </a:pPr>
            <a:r>
              <a:rPr lang="en-US" sz="1600" dirty="0">
                <a:latin typeface="Arial Black" pitchFamily="34" charset="0"/>
              </a:rPr>
              <a:t>	</a:t>
            </a:r>
            <a:r>
              <a:rPr lang="en-US" sz="1600" dirty="0" smtClean="0">
                <a:latin typeface="Arial Black" pitchFamily="34" charset="0"/>
              </a:rPr>
              <a:t>List </a:t>
            </a:r>
            <a:r>
              <a:rPr lang="en-US" sz="1600" dirty="0">
                <a:latin typeface="Arial Black" pitchFamily="34" charset="0"/>
              </a:rPr>
              <a:t>two different ways of induced current in a coil.</a:t>
            </a:r>
          </a:p>
        </p:txBody>
      </p:sp>
    </p:spTree>
    <p:extLst>
      <p:ext uri="{BB962C8B-B14F-4D97-AF65-F5344CB8AC3E}">
        <p14:creationId xmlns:p14="http://schemas.microsoft.com/office/powerpoint/2010/main" val="252908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38" grpId="0" animBg="1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0" y="2187029"/>
            <a:ext cx="449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821470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5863" y="265021"/>
            <a:ext cx="2192274" cy="484133"/>
          </a:xfrm>
          <a:prstGeom prst="roundRect">
            <a:avLst>
              <a:gd name="adj" fmla="val 0"/>
            </a:avLst>
          </a:prstGeom>
          <a:solidFill>
            <a:srgbClr val="00FFFF"/>
          </a:soli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635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prstMaterial="metal"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2000" b="1" kern="0" dirty="0">
                <a:ln w="50800"/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Electric </a:t>
            </a:r>
            <a:r>
              <a:rPr lang="en-US" sz="2000" b="1" kern="0" dirty="0" smtClean="0">
                <a:ln w="50800"/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Current </a:t>
            </a:r>
            <a:endParaRPr lang="en-US" sz="2000" b="1" kern="0" dirty="0">
              <a:ln w="50800"/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990600" y="861973"/>
            <a:ext cx="2281394" cy="369332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Direct Current (D.C.)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562600" y="861973"/>
            <a:ext cx="2884123" cy="369332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Alternating Current (A.C.)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4545009" y="2323669"/>
            <a:ext cx="4092554" cy="731520"/>
            <a:chOff x="4545009" y="2637535"/>
            <a:chExt cx="4092554" cy="731520"/>
          </a:xfrm>
        </p:grpSpPr>
        <p:sp>
          <p:nvSpPr>
            <p:cNvPr id="82" name="Rounded Rectangle 81"/>
            <p:cNvSpPr/>
            <p:nvPr/>
          </p:nvSpPr>
          <p:spPr>
            <a:xfrm>
              <a:off x="4545009" y="2637535"/>
              <a:ext cx="4092554" cy="731520"/>
            </a:xfrm>
            <a:prstGeom prst="roundRect">
              <a:avLst/>
            </a:prstGeom>
            <a:solidFill>
              <a:srgbClr val="FFFFCC">
                <a:alpha val="20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550493" y="2716223"/>
              <a:ext cx="4022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 kern="0">
                  <a:solidFill>
                    <a:prstClr val="white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defRPr>
              </a:lvl1pPr>
            </a:lstStyle>
            <a:p>
              <a:r>
                <a:rPr lang="en-US" dirty="0"/>
                <a:t>The magnitude and direction of the current reverses periodically.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35968" y="2323669"/>
            <a:ext cx="3464327" cy="731520"/>
            <a:chOff x="435968" y="2637535"/>
            <a:chExt cx="3464327" cy="731520"/>
          </a:xfrm>
        </p:grpSpPr>
        <p:sp>
          <p:nvSpPr>
            <p:cNvPr id="81" name="Rounded Rectangle 80"/>
            <p:cNvSpPr/>
            <p:nvPr/>
          </p:nvSpPr>
          <p:spPr>
            <a:xfrm>
              <a:off x="435968" y="2637535"/>
              <a:ext cx="3464327" cy="731520"/>
            </a:xfrm>
            <a:prstGeom prst="roundRect">
              <a:avLst/>
            </a:prstGeom>
            <a:solidFill>
              <a:srgbClr val="FFFFCC">
                <a:alpha val="20000"/>
              </a:srgbClr>
            </a:solidFill>
            <a:ln w="2857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57201" y="2703523"/>
              <a:ext cx="33273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b="1" kern="0" dirty="0">
                  <a:solidFill>
                    <a:prstClr val="white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The </a:t>
              </a:r>
              <a:r>
                <a:rPr lang="en-US" sz="1600" b="1" kern="0" dirty="0" smtClean="0">
                  <a:solidFill>
                    <a:prstClr val="white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magnitude and direction of the current is constant.</a:t>
              </a:r>
              <a:endParaRPr lang="en-US" sz="1600" b="1" kern="0" dirty="0">
                <a:solidFill>
                  <a:prstClr val="white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540841" y="3140534"/>
            <a:ext cx="4095159" cy="731520"/>
            <a:chOff x="4540841" y="3409950"/>
            <a:chExt cx="4095159" cy="731520"/>
          </a:xfrm>
        </p:grpSpPr>
        <p:sp>
          <p:nvSpPr>
            <p:cNvPr id="80" name="Rounded Rectangle 79"/>
            <p:cNvSpPr/>
            <p:nvPr/>
          </p:nvSpPr>
          <p:spPr>
            <a:xfrm>
              <a:off x="4540841" y="3409950"/>
              <a:ext cx="4082654" cy="731520"/>
            </a:xfrm>
            <a:prstGeom prst="roundRect">
              <a:avLst/>
            </a:prstGeom>
            <a:solidFill>
              <a:srgbClr val="FFFFCC">
                <a:alpha val="20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3193" y="3594812"/>
              <a:ext cx="40728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 kern="0">
                  <a:solidFill>
                    <a:prstClr val="white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defRPr>
              </a:lvl1pPr>
            </a:lstStyle>
            <a:p>
              <a:r>
                <a:rPr lang="en-US" dirty="0"/>
                <a:t>Frequency of AC in India is about 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  <a:r>
                <a:rPr lang="en-US" dirty="0" smtClean="0"/>
                <a:t> Hz</a:t>
              </a:r>
              <a:r>
                <a:rPr lang="en-US" dirty="0"/>
                <a:t>.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31800" y="3140534"/>
            <a:ext cx="3464327" cy="731520"/>
            <a:chOff x="431800" y="3409950"/>
            <a:chExt cx="3464327" cy="731520"/>
          </a:xfrm>
        </p:grpSpPr>
        <p:sp>
          <p:nvSpPr>
            <p:cNvPr id="79" name="Rounded Rectangle 78"/>
            <p:cNvSpPr/>
            <p:nvPr/>
          </p:nvSpPr>
          <p:spPr>
            <a:xfrm>
              <a:off x="431800" y="3409950"/>
              <a:ext cx="3464327" cy="731520"/>
            </a:xfrm>
            <a:prstGeom prst="roundRect">
              <a:avLst/>
            </a:prstGeom>
            <a:solidFill>
              <a:srgbClr val="FFFFCC">
                <a:alpha val="20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57200" y="3471477"/>
              <a:ext cx="3378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 kern="0">
                  <a:solidFill>
                    <a:prstClr val="white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defRPr>
              </a:lvl1pPr>
            </a:lstStyle>
            <a:p>
              <a:r>
                <a:rPr lang="en-US" dirty="0"/>
                <a:t>The frequency of direct current is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0 </a:t>
              </a:r>
              <a:r>
                <a:rPr lang="en-US" dirty="0"/>
                <a:t>Hz.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4536673" y="3957399"/>
            <a:ext cx="4086627" cy="731520"/>
            <a:chOff x="4536673" y="4182365"/>
            <a:chExt cx="4086627" cy="731520"/>
          </a:xfrm>
        </p:grpSpPr>
        <p:sp>
          <p:nvSpPr>
            <p:cNvPr id="78" name="Rounded Rectangle 77"/>
            <p:cNvSpPr/>
            <p:nvPr/>
          </p:nvSpPr>
          <p:spPr>
            <a:xfrm>
              <a:off x="4536673" y="4182365"/>
              <a:ext cx="4086627" cy="731520"/>
            </a:xfrm>
            <a:prstGeom prst="roundRect">
              <a:avLst/>
            </a:prstGeom>
            <a:solidFill>
              <a:srgbClr val="FFFFCC">
                <a:alpha val="20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50493" y="4266459"/>
              <a:ext cx="40601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 kern="0">
                  <a:solidFill>
                    <a:prstClr val="white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defRPr>
              </a:lvl1pPr>
            </a:lstStyle>
            <a:p>
              <a:r>
                <a:rPr lang="en-US" dirty="0"/>
                <a:t>This current can be used on a large scale for household purpose.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427632" y="3957399"/>
            <a:ext cx="3534768" cy="731520"/>
            <a:chOff x="427632" y="4182365"/>
            <a:chExt cx="3534768" cy="731520"/>
          </a:xfrm>
        </p:grpSpPr>
        <p:sp>
          <p:nvSpPr>
            <p:cNvPr id="67" name="Rounded Rectangle 66"/>
            <p:cNvSpPr/>
            <p:nvPr/>
          </p:nvSpPr>
          <p:spPr>
            <a:xfrm>
              <a:off x="427632" y="4182365"/>
              <a:ext cx="3496668" cy="731520"/>
            </a:xfrm>
            <a:prstGeom prst="roundRect">
              <a:avLst/>
            </a:prstGeom>
            <a:solidFill>
              <a:srgbClr val="FFFFCC">
                <a:alpha val="20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7200" y="4250866"/>
              <a:ext cx="3505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 kern="0">
                  <a:solidFill>
                    <a:prstClr val="white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defRPr>
              </a:lvl1pPr>
            </a:lstStyle>
            <a:p>
              <a:r>
                <a:rPr lang="en-US" dirty="0"/>
                <a:t>This current cannot be used on large scale for household purpose.</a:t>
              </a:r>
            </a:p>
          </p:txBody>
        </p:sp>
      </p:grpSp>
      <p:pic>
        <p:nvPicPr>
          <p:cNvPr id="35" name="Picture 2" descr="D:\d drive\MJ WORK\Pooja mam (physics)\Rahul sir\All about electro magnetism\acqokrxg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86077">
            <a:off x="2676723" y="492977"/>
            <a:ext cx="905221" cy="31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:\d drive\MJ WORK\Pooja mam (physics)\Rahul sir\All about electro magnetism\acqokrxg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13923" flipH="1">
            <a:off x="5511622" y="542200"/>
            <a:ext cx="905221" cy="30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1810138" y="2624477"/>
            <a:ext cx="2414408" cy="1100691"/>
            <a:chOff x="5006363" y="-1719293"/>
            <a:chExt cx="2414408" cy="1100691"/>
          </a:xfrm>
        </p:grpSpPr>
        <p:sp>
          <p:nvSpPr>
            <p:cNvPr id="38" name="Rounded Rectangular Callout 37"/>
            <p:cNvSpPr/>
            <p:nvPr/>
          </p:nvSpPr>
          <p:spPr>
            <a:xfrm>
              <a:off x="5006363" y="-1719293"/>
              <a:ext cx="2414408" cy="1089660"/>
            </a:xfrm>
            <a:prstGeom prst="wedgeRoundRectCallout">
              <a:avLst>
                <a:gd name="adj1" fmla="val -51219"/>
                <a:gd name="adj2" fmla="val -89881"/>
                <a:gd name="adj3" fmla="val 16667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141510" y="-1695820"/>
              <a:ext cx="216951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DC current, starts  from positive terminal to negative terminal</a:t>
              </a:r>
              <a:endParaRPr lang="en-US" sz="1600" b="1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049168" y="2407307"/>
            <a:ext cx="1973758" cy="762000"/>
            <a:chOff x="5116109" y="-1669763"/>
            <a:chExt cx="1973758" cy="838200"/>
          </a:xfrm>
        </p:grpSpPr>
        <p:sp>
          <p:nvSpPr>
            <p:cNvPr id="44" name="Rounded Rectangular Callout 43"/>
            <p:cNvSpPr/>
            <p:nvPr/>
          </p:nvSpPr>
          <p:spPr>
            <a:xfrm>
              <a:off x="5116109" y="-1669763"/>
              <a:ext cx="1973758" cy="838200"/>
            </a:xfrm>
            <a:prstGeom prst="wedgeRoundRectCallout">
              <a:avLst>
                <a:gd name="adj1" fmla="val 46745"/>
                <a:gd name="adj2" fmla="val -81131"/>
                <a:gd name="adj3" fmla="val 16667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141510" y="-1554401"/>
              <a:ext cx="1948357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This is the symbol of A.C. current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185923" y="2360219"/>
            <a:ext cx="1980857" cy="842962"/>
            <a:chOff x="4944217" y="-1711674"/>
            <a:chExt cx="1980857" cy="927259"/>
          </a:xfrm>
        </p:grpSpPr>
        <p:sp>
          <p:nvSpPr>
            <p:cNvPr id="47" name="Rounded Rectangular Callout 46"/>
            <p:cNvSpPr/>
            <p:nvPr/>
          </p:nvSpPr>
          <p:spPr>
            <a:xfrm>
              <a:off x="4944217" y="-1711674"/>
              <a:ext cx="1980857" cy="922020"/>
            </a:xfrm>
            <a:prstGeom prst="wedgeRoundRectCallout">
              <a:avLst>
                <a:gd name="adj1" fmla="val 48199"/>
                <a:gd name="adj2" fmla="val -78631"/>
                <a:gd name="adj3" fmla="val 16667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056165" y="-1698512"/>
              <a:ext cx="1772837" cy="914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It represents a sinusoidal wave </a:t>
              </a:r>
            </a:p>
            <a:p>
              <a:pPr algn="ctr"/>
              <a:r>
                <a:rPr lang="en-US" sz="1600" b="1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or a sine </a:t>
              </a:r>
              <a:r>
                <a:rPr lang="en-US" sz="1600" b="1" dirty="0" smtClean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wave </a:t>
              </a:r>
              <a:endParaRPr lang="en-US" sz="1600" b="1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392237" y="2516249"/>
            <a:ext cx="2501691" cy="1132718"/>
            <a:chOff x="5241145" y="-2014213"/>
            <a:chExt cx="2501691" cy="1245991"/>
          </a:xfrm>
        </p:grpSpPr>
        <p:sp>
          <p:nvSpPr>
            <p:cNvPr id="53" name="Rounded Rectangular Callout 52"/>
            <p:cNvSpPr/>
            <p:nvPr/>
          </p:nvSpPr>
          <p:spPr>
            <a:xfrm>
              <a:off x="5241145" y="-2014213"/>
              <a:ext cx="2500752" cy="1238966"/>
            </a:xfrm>
            <a:prstGeom prst="wedgeRoundRectCallout">
              <a:avLst>
                <a:gd name="adj1" fmla="val 41242"/>
                <a:gd name="adj2" fmla="val -80088"/>
                <a:gd name="adj3" fmla="val 16667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260847" y="-1953162"/>
              <a:ext cx="2481989" cy="118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AC current starts from one direction reaches its maximum value goes to zero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645660" y="2447748"/>
            <a:ext cx="2377440" cy="1000302"/>
            <a:chOff x="5128809" y="-1754285"/>
            <a:chExt cx="2377440" cy="1100334"/>
          </a:xfrm>
        </p:grpSpPr>
        <p:sp>
          <p:nvSpPr>
            <p:cNvPr id="56" name="Rounded Rectangular Callout 55"/>
            <p:cNvSpPr/>
            <p:nvPr/>
          </p:nvSpPr>
          <p:spPr>
            <a:xfrm>
              <a:off x="5128809" y="-1754285"/>
              <a:ext cx="2377440" cy="1100334"/>
            </a:xfrm>
            <a:prstGeom prst="wedgeRoundRectCallout">
              <a:avLst>
                <a:gd name="adj1" fmla="val 41563"/>
                <a:gd name="adj2" fmla="val -80088"/>
                <a:gd name="adj3" fmla="val 16667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212947" y="-1617881"/>
              <a:ext cx="2204401" cy="914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After dropping to zero, AC reverse its direction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57201" y="2372184"/>
            <a:ext cx="2660904" cy="2044340"/>
            <a:chOff x="457201" y="2647950"/>
            <a:chExt cx="2660904" cy="2044340"/>
          </a:xfrm>
        </p:grpSpPr>
        <p:sp>
          <p:nvSpPr>
            <p:cNvPr id="58" name="Rounded Rectangle 57"/>
            <p:cNvSpPr/>
            <p:nvPr/>
          </p:nvSpPr>
          <p:spPr>
            <a:xfrm>
              <a:off x="457201" y="2647950"/>
              <a:ext cx="2660904" cy="204434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026" name="Picture 2" descr="D:\d drive\MJ WORK\Pooja mam (physics)\Rahul sir\All about electro magnetism\different-types-of-batteries-illustrated-on-a-whte-background-br7h6w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615" y="2739323"/>
              <a:ext cx="1633652" cy="1920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up 65"/>
          <p:cNvGrpSpPr/>
          <p:nvPr/>
        </p:nvGrpSpPr>
        <p:grpSpPr>
          <a:xfrm>
            <a:off x="3283474" y="2388098"/>
            <a:ext cx="2660904" cy="2044340"/>
            <a:chOff x="3283474" y="2663864"/>
            <a:chExt cx="2660904" cy="2044340"/>
          </a:xfrm>
        </p:grpSpPr>
        <p:sp>
          <p:nvSpPr>
            <p:cNvPr id="60" name="Rounded Rectangle 59"/>
            <p:cNvSpPr/>
            <p:nvPr/>
          </p:nvSpPr>
          <p:spPr>
            <a:xfrm>
              <a:off x="3283474" y="2663864"/>
              <a:ext cx="2660904" cy="204434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63" name="Picture 2" descr="D:\d drive\MJ WORK\Pooja mam (physics)\Rahul sir\All about electro magnetism\Gas APU -4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94" r="14897"/>
            <a:stretch/>
          </p:blipFill>
          <p:spPr bwMode="auto">
            <a:xfrm>
              <a:off x="3529016" y="2763664"/>
              <a:ext cx="2185984" cy="1876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/>
          <p:cNvGrpSpPr/>
          <p:nvPr/>
        </p:nvGrpSpPr>
        <p:grpSpPr>
          <a:xfrm>
            <a:off x="6108191" y="2404012"/>
            <a:ext cx="2660904" cy="2044340"/>
            <a:chOff x="6108191" y="2679778"/>
            <a:chExt cx="2660904" cy="2044340"/>
          </a:xfrm>
        </p:grpSpPr>
        <p:sp>
          <p:nvSpPr>
            <p:cNvPr id="61" name="Rounded Rectangle 60"/>
            <p:cNvSpPr/>
            <p:nvPr/>
          </p:nvSpPr>
          <p:spPr>
            <a:xfrm>
              <a:off x="6108191" y="2679778"/>
              <a:ext cx="2660904" cy="204434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64" name="Picture 3" descr="D:\d drive\MJ WORK\Pooja mam (physics)\Rahul sir\All about electro magnetism\Fresno-House-Carilo-Argentina-Evening-Lighting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5060" y="2899809"/>
              <a:ext cx="2486104" cy="160975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/>
          </p:spPr>
        </p:pic>
      </p:grpSp>
      <p:grpSp>
        <p:nvGrpSpPr>
          <p:cNvPr id="71" name="Group 70"/>
          <p:cNvGrpSpPr/>
          <p:nvPr/>
        </p:nvGrpSpPr>
        <p:grpSpPr>
          <a:xfrm>
            <a:off x="3333449" y="1352550"/>
            <a:ext cx="2094154" cy="1117701"/>
            <a:chOff x="4945087" y="-1766711"/>
            <a:chExt cx="2094154" cy="1229472"/>
          </a:xfrm>
        </p:grpSpPr>
        <p:sp>
          <p:nvSpPr>
            <p:cNvPr id="72" name="Rounded Rectangular Callout 71"/>
            <p:cNvSpPr/>
            <p:nvPr/>
          </p:nvSpPr>
          <p:spPr>
            <a:xfrm>
              <a:off x="4945087" y="-1766711"/>
              <a:ext cx="2094154" cy="979679"/>
            </a:xfrm>
            <a:prstGeom prst="wedgeRoundRectCallout">
              <a:avLst>
                <a:gd name="adj1" fmla="val -5795"/>
                <a:gd name="adj2" fmla="val 93470"/>
                <a:gd name="adj3" fmla="val 16667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979363" y="-1722180"/>
              <a:ext cx="2011679" cy="1184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D.C. generator used in emergency for power supply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4800600" y="2109294"/>
            <a:ext cx="2438400" cy="941413"/>
            <a:chOff x="5116109" y="-1740930"/>
            <a:chExt cx="2438400" cy="1035555"/>
          </a:xfrm>
        </p:grpSpPr>
        <p:sp>
          <p:nvSpPr>
            <p:cNvPr id="102" name="Rounded Rectangular Callout 101"/>
            <p:cNvSpPr/>
            <p:nvPr/>
          </p:nvSpPr>
          <p:spPr>
            <a:xfrm>
              <a:off x="5116109" y="-1740930"/>
              <a:ext cx="2438400" cy="1035555"/>
            </a:xfrm>
            <a:prstGeom prst="wedgeRoundRectCallout">
              <a:avLst>
                <a:gd name="adj1" fmla="val -48979"/>
                <a:gd name="adj2" fmla="val 74589"/>
                <a:gd name="adj3" fmla="val 16667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144366" y="-1678064"/>
              <a:ext cx="2410142" cy="914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AC current changes its direction </a:t>
              </a:r>
              <a:r>
                <a:rPr lang="en-US" sz="16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 </a:t>
              </a:r>
              <a:r>
                <a:rPr lang="en-US" sz="1600" b="1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times in one second in India.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4800600" y="2279957"/>
            <a:ext cx="2189524" cy="778027"/>
            <a:chOff x="5116109" y="-1651068"/>
            <a:chExt cx="2189524" cy="855831"/>
          </a:xfrm>
        </p:grpSpPr>
        <p:sp>
          <p:nvSpPr>
            <p:cNvPr id="105" name="Rounded Rectangular Callout 104"/>
            <p:cNvSpPr/>
            <p:nvPr/>
          </p:nvSpPr>
          <p:spPr>
            <a:xfrm>
              <a:off x="5116109" y="-1651068"/>
              <a:ext cx="2189524" cy="855831"/>
            </a:xfrm>
            <a:prstGeom prst="wedgeRoundRectCallout">
              <a:avLst>
                <a:gd name="adj1" fmla="val -48979"/>
                <a:gd name="adj2" fmla="val 77854"/>
                <a:gd name="adj3" fmla="val 16667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144366" y="-1550123"/>
              <a:ext cx="2161267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Hence its frequency is </a:t>
              </a:r>
              <a:r>
                <a:rPr lang="en-US" sz="1600" b="1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  <a:r>
                <a:rPr lang="en-US" sz="1600" b="1" dirty="0" smtClean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1600" b="1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Hz in India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800600" y="2403323"/>
            <a:ext cx="1645022" cy="778027"/>
            <a:chOff x="5388360" y="-1717930"/>
            <a:chExt cx="1645022" cy="855831"/>
          </a:xfrm>
        </p:grpSpPr>
        <p:sp>
          <p:nvSpPr>
            <p:cNvPr id="108" name="Rounded Rectangular Callout 107"/>
            <p:cNvSpPr/>
            <p:nvPr/>
          </p:nvSpPr>
          <p:spPr>
            <a:xfrm>
              <a:off x="5388360" y="-1717930"/>
              <a:ext cx="1645022" cy="855831"/>
            </a:xfrm>
            <a:prstGeom prst="wedgeRoundRectCallout">
              <a:avLst>
                <a:gd name="adj1" fmla="val -48979"/>
                <a:gd name="adj2" fmla="val 77854"/>
                <a:gd name="adj3" fmla="val 16667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554011" y="-1571245"/>
              <a:ext cx="1341977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In </a:t>
              </a:r>
              <a:r>
                <a:rPr lang="en-US" sz="1600" b="1" dirty="0" smtClean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U.S.A. it </a:t>
              </a:r>
              <a:r>
                <a:rPr lang="en-US" sz="1600" b="1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is </a:t>
              </a:r>
              <a:r>
                <a:rPr lang="en-US" sz="16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</a:t>
              </a:r>
              <a:r>
                <a:rPr lang="en-US" sz="1600" b="1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Hz.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428638" y="3105149"/>
            <a:ext cx="2051305" cy="830997"/>
            <a:chOff x="5116108" y="-1610641"/>
            <a:chExt cx="2051305" cy="914098"/>
          </a:xfrm>
        </p:grpSpPr>
        <p:sp>
          <p:nvSpPr>
            <p:cNvPr id="111" name="Rounded Rectangular Callout 110"/>
            <p:cNvSpPr/>
            <p:nvPr/>
          </p:nvSpPr>
          <p:spPr>
            <a:xfrm>
              <a:off x="5116108" y="-1605682"/>
              <a:ext cx="2051305" cy="900307"/>
            </a:xfrm>
            <a:prstGeom prst="wedgeRoundRectCallout">
              <a:avLst>
                <a:gd name="adj1" fmla="val -45854"/>
                <a:gd name="adj2" fmla="val 80255"/>
                <a:gd name="adj3" fmla="val 16667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125316" y="-1610641"/>
              <a:ext cx="2023047" cy="914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Longer the distance travelled by current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157794" y="2767361"/>
            <a:ext cx="2129412" cy="1099789"/>
            <a:chOff x="5144367" y="-1732298"/>
            <a:chExt cx="2129412" cy="1209769"/>
          </a:xfrm>
        </p:grpSpPr>
        <p:sp>
          <p:nvSpPr>
            <p:cNvPr id="117" name="Rounded Rectangular Callout 116"/>
            <p:cNvSpPr/>
            <p:nvPr/>
          </p:nvSpPr>
          <p:spPr>
            <a:xfrm>
              <a:off x="5218321" y="-1732298"/>
              <a:ext cx="2044251" cy="1198309"/>
            </a:xfrm>
            <a:prstGeom prst="wedgeRoundRectCallout">
              <a:avLst>
                <a:gd name="adj1" fmla="val -45854"/>
                <a:gd name="adj2" fmla="val 80255"/>
                <a:gd name="adj3" fmla="val 16667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5144367" y="-1707470"/>
              <a:ext cx="2129412" cy="1184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More is the resistance and hence there is loss of energy</a:t>
              </a: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4107508" y="3014469"/>
            <a:ext cx="2657948" cy="1108885"/>
            <a:chOff x="4995292" y="-1625610"/>
            <a:chExt cx="2657948" cy="1219776"/>
          </a:xfrm>
        </p:grpSpPr>
        <p:sp>
          <p:nvSpPr>
            <p:cNvPr id="120" name="Rounded Rectangular Callout 119"/>
            <p:cNvSpPr/>
            <p:nvPr/>
          </p:nvSpPr>
          <p:spPr>
            <a:xfrm>
              <a:off x="4995292" y="-1625610"/>
              <a:ext cx="2657948" cy="990337"/>
            </a:xfrm>
            <a:prstGeom prst="wedgeRoundRectCallout">
              <a:avLst>
                <a:gd name="adj1" fmla="val 39697"/>
                <a:gd name="adj2" fmla="val 79479"/>
                <a:gd name="adj3" fmla="val 16667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024963" y="-1590775"/>
              <a:ext cx="2626863" cy="1184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AC current can be connected to step up and step down transformers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238011" y="3051637"/>
            <a:ext cx="2628899" cy="844547"/>
            <a:chOff x="5116107" y="-1605682"/>
            <a:chExt cx="2628899" cy="929004"/>
          </a:xfrm>
        </p:grpSpPr>
        <p:sp>
          <p:nvSpPr>
            <p:cNvPr id="131" name="Rounded Rectangular Callout 130"/>
            <p:cNvSpPr/>
            <p:nvPr/>
          </p:nvSpPr>
          <p:spPr>
            <a:xfrm>
              <a:off x="5116107" y="-1605682"/>
              <a:ext cx="2628899" cy="900307"/>
            </a:xfrm>
            <a:prstGeom prst="wedgeRoundRectCallout">
              <a:avLst>
                <a:gd name="adj1" fmla="val 42596"/>
                <a:gd name="adj2" fmla="val 82272"/>
                <a:gd name="adj3" fmla="val 16667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144366" y="-1590777"/>
              <a:ext cx="2590204" cy="914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By using step down transformers it is carried to far away distances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4956812" y="2458981"/>
            <a:ext cx="1975131" cy="1103369"/>
            <a:chOff x="5442991" y="-1754684"/>
            <a:chExt cx="1975131" cy="1213709"/>
          </a:xfrm>
        </p:grpSpPr>
        <p:sp>
          <p:nvSpPr>
            <p:cNvPr id="128" name="Rounded Rectangular Callout 127"/>
            <p:cNvSpPr/>
            <p:nvPr/>
          </p:nvSpPr>
          <p:spPr>
            <a:xfrm>
              <a:off x="5442991" y="-1754684"/>
              <a:ext cx="1975131" cy="1198310"/>
            </a:xfrm>
            <a:prstGeom prst="wedgeRoundRectCallout">
              <a:avLst>
                <a:gd name="adj1" fmla="val 42596"/>
                <a:gd name="adj2" fmla="val 82272"/>
                <a:gd name="adj3" fmla="val 16667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466439" y="-1725918"/>
              <a:ext cx="1946059" cy="1184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By using step up transformers it is distributed to </a:t>
              </a:r>
              <a:r>
                <a:rPr lang="en-US" sz="1600" b="1" dirty="0" smtClean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households.</a:t>
              </a:r>
              <a:endParaRPr lang="en-US" sz="1600" b="1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123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294" y="961502"/>
            <a:ext cx="2391360" cy="1762648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2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126" y="895350"/>
            <a:ext cx="2592554" cy="1563348"/>
          </a:xfrm>
          <a:prstGeom prst="rect">
            <a:avLst/>
          </a:prstGeom>
          <a:ln w="889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15" name="Group 114"/>
          <p:cNvGrpSpPr/>
          <p:nvPr/>
        </p:nvGrpSpPr>
        <p:grpSpPr>
          <a:xfrm>
            <a:off x="870022" y="1229184"/>
            <a:ext cx="2201863" cy="880252"/>
            <a:chOff x="1598613" y="2300628"/>
            <a:chExt cx="2201863" cy="1171615"/>
          </a:xfrm>
        </p:grpSpPr>
        <p:cxnSp>
          <p:nvCxnSpPr>
            <p:cNvPr id="124" name="Straight Connector 123"/>
            <p:cNvCxnSpPr/>
            <p:nvPr/>
          </p:nvCxnSpPr>
          <p:spPr>
            <a:xfrm>
              <a:off x="1809750" y="2319337"/>
              <a:ext cx="1905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1802130" y="3454082"/>
              <a:ext cx="1905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16200000">
              <a:off x="1594295" y="2501796"/>
              <a:ext cx="40233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rot="16200000">
              <a:off x="1595882" y="3263796"/>
              <a:ext cx="40233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rot="16200000">
              <a:off x="3520439" y="2496883"/>
              <a:ext cx="3657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rot="16200000">
              <a:off x="3515867" y="3284791"/>
              <a:ext cx="37490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6" name="Picture 135"/>
            <p:cNvPicPr>
              <a:picLocks noChangeAspect="1"/>
            </p:cNvPicPr>
            <p:nvPr/>
          </p:nvPicPr>
          <p:blipFill rotWithShape="1"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31" r="4112"/>
            <a:stretch/>
          </p:blipFill>
          <p:spPr>
            <a:xfrm>
              <a:off x="3584340" y="2471737"/>
              <a:ext cx="216136" cy="840654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37" name="Straight Connector 136"/>
            <p:cNvCxnSpPr/>
            <p:nvPr/>
          </p:nvCxnSpPr>
          <p:spPr>
            <a:xfrm>
              <a:off x="1598613" y="2702964"/>
              <a:ext cx="381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1598613" y="2947987"/>
              <a:ext cx="3810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1708322" y="2805113"/>
              <a:ext cx="16158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1708322" y="3050136"/>
              <a:ext cx="16158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lowchart: Connector 17"/>
          <p:cNvSpPr/>
          <p:nvPr/>
        </p:nvSpPr>
        <p:spPr>
          <a:xfrm>
            <a:off x="985775" y="1354721"/>
            <a:ext cx="152400" cy="155448"/>
          </a:xfrm>
          <a:prstGeom prst="flowChartConnector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>
            <a:glow rad="63500">
              <a:srgbClr val="F79646">
                <a:satMod val="175000"/>
                <a:alpha val="75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5989357" y="1240169"/>
            <a:ext cx="2030700" cy="819160"/>
            <a:chOff x="5076639" y="2305391"/>
            <a:chExt cx="2167124" cy="1173862"/>
          </a:xfrm>
        </p:grpSpPr>
        <p:grpSp>
          <p:nvGrpSpPr>
            <p:cNvPr id="149" name="Group 148"/>
            <p:cNvGrpSpPr/>
            <p:nvPr/>
          </p:nvGrpSpPr>
          <p:grpSpPr>
            <a:xfrm>
              <a:off x="5226050" y="2305391"/>
              <a:ext cx="2017713" cy="1173862"/>
              <a:chOff x="5226050" y="2305391"/>
              <a:chExt cx="2017713" cy="1173862"/>
            </a:xfrm>
          </p:grpSpPr>
          <p:cxnSp>
            <p:nvCxnSpPr>
              <p:cNvPr id="152" name="Straight Connector 151"/>
              <p:cNvCxnSpPr/>
              <p:nvPr/>
            </p:nvCxnSpPr>
            <p:spPr>
              <a:xfrm>
                <a:off x="5238750" y="2324100"/>
                <a:ext cx="190500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5231130" y="3463610"/>
                <a:ext cx="190500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 rot="16200000">
                <a:off x="5024882" y="2506559"/>
                <a:ext cx="402336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 rot="16200000">
                <a:off x="5024882" y="3278085"/>
                <a:ext cx="402336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 rot="16200000">
                <a:off x="6949439" y="2501646"/>
                <a:ext cx="36576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rot="16200000">
                <a:off x="6944867" y="3289554"/>
                <a:ext cx="374904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8" name="Picture 157"/>
              <p:cNvPicPr>
                <a:picLocks noChangeAspect="1"/>
              </p:cNvPicPr>
              <p:nvPr/>
            </p:nvPicPr>
            <p:blipFill rotWithShape="1">
              <a:blip r:embed="rId12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031" r="4112"/>
              <a:stretch/>
            </p:blipFill>
            <p:spPr>
              <a:xfrm>
                <a:off x="7011752" y="2476500"/>
                <a:ext cx="232011" cy="84065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50" name="Oval 149"/>
            <p:cNvSpPr/>
            <p:nvPr/>
          </p:nvSpPr>
          <p:spPr>
            <a:xfrm>
              <a:off x="5076639" y="2684525"/>
              <a:ext cx="292749" cy="393103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1" name="Freeform 150"/>
            <p:cNvSpPr/>
            <p:nvPr/>
          </p:nvSpPr>
          <p:spPr>
            <a:xfrm>
              <a:off x="5124450" y="2813466"/>
              <a:ext cx="204788" cy="143325"/>
            </a:xfrm>
            <a:custGeom>
              <a:avLst/>
              <a:gdLst>
                <a:gd name="connsiteX0" fmla="*/ 0 w 204788"/>
                <a:gd name="connsiteY0" fmla="*/ 7143 h 7143"/>
                <a:gd name="connsiteX1" fmla="*/ 100013 w 204788"/>
                <a:gd name="connsiteY1" fmla="*/ 4762 h 7143"/>
                <a:gd name="connsiteX2" fmla="*/ 204788 w 204788"/>
                <a:gd name="connsiteY2" fmla="*/ 0 h 7143"/>
                <a:gd name="connsiteX0" fmla="*/ 0 w 10000"/>
                <a:gd name="connsiteY0" fmla="*/ 51124 h 95048"/>
                <a:gd name="connsiteX1" fmla="*/ 4884 w 10000"/>
                <a:gd name="connsiteY1" fmla="*/ 47791 h 95048"/>
                <a:gd name="connsiteX2" fmla="*/ 10000 w 10000"/>
                <a:gd name="connsiteY2" fmla="*/ 41124 h 95048"/>
                <a:gd name="connsiteX0" fmla="*/ 0 w 10000"/>
                <a:gd name="connsiteY0" fmla="*/ 51124 h 146791"/>
                <a:gd name="connsiteX1" fmla="*/ 4884 w 10000"/>
                <a:gd name="connsiteY1" fmla="*/ 47791 h 146791"/>
                <a:gd name="connsiteX2" fmla="*/ 10000 w 10000"/>
                <a:gd name="connsiteY2" fmla="*/ 41124 h 146791"/>
                <a:gd name="connsiteX0" fmla="*/ 0 w 10000"/>
                <a:gd name="connsiteY0" fmla="*/ 104984 h 200651"/>
                <a:gd name="connsiteX1" fmla="*/ 4884 w 10000"/>
                <a:gd name="connsiteY1" fmla="*/ 101651 h 200651"/>
                <a:gd name="connsiteX2" fmla="*/ 10000 w 10000"/>
                <a:gd name="connsiteY2" fmla="*/ 94984 h 20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200651">
                  <a:moveTo>
                    <a:pt x="0" y="104984"/>
                  </a:moveTo>
                  <a:cubicBezTo>
                    <a:pt x="2558" y="-59477"/>
                    <a:pt x="3489" y="-7250"/>
                    <a:pt x="4884" y="101651"/>
                  </a:cubicBezTo>
                  <a:cubicBezTo>
                    <a:pt x="6279" y="210552"/>
                    <a:pt x="8159" y="257499"/>
                    <a:pt x="10000" y="94984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8" name="Flowchart: Connector 27"/>
          <p:cNvSpPr/>
          <p:nvPr/>
        </p:nvSpPr>
        <p:spPr>
          <a:xfrm>
            <a:off x="6057900" y="1341940"/>
            <a:ext cx="152400" cy="155448"/>
          </a:xfrm>
          <a:prstGeom prst="flowChartConnector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>
            <a:glow rad="63500">
              <a:srgbClr val="F79646">
                <a:satMod val="175000"/>
                <a:alpha val="75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099643" y="1809750"/>
            <a:ext cx="1948357" cy="843218"/>
            <a:chOff x="5118650" y="-1717193"/>
            <a:chExt cx="1948357" cy="927540"/>
          </a:xfrm>
        </p:grpSpPr>
        <p:sp>
          <p:nvSpPr>
            <p:cNvPr id="41" name="Rounded Rectangular Callout 40"/>
            <p:cNvSpPr/>
            <p:nvPr/>
          </p:nvSpPr>
          <p:spPr>
            <a:xfrm>
              <a:off x="5205826" y="-1711673"/>
              <a:ext cx="1794325" cy="922020"/>
            </a:xfrm>
            <a:prstGeom prst="wedgeRoundRectCallout">
              <a:avLst>
                <a:gd name="adj1" fmla="val -51219"/>
                <a:gd name="adj2" fmla="val -89881"/>
                <a:gd name="adj3" fmla="val 16667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118650" y="-1717193"/>
              <a:ext cx="1948357" cy="914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Direction of current does not change.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059136" y="2038350"/>
            <a:ext cx="2905621" cy="1077219"/>
            <a:chOff x="5116108" y="-1794581"/>
            <a:chExt cx="2905621" cy="1184941"/>
          </a:xfrm>
        </p:grpSpPr>
        <p:sp>
          <p:nvSpPr>
            <p:cNvPr id="91" name="Rounded Rectangular Callout 90"/>
            <p:cNvSpPr/>
            <p:nvPr/>
          </p:nvSpPr>
          <p:spPr>
            <a:xfrm>
              <a:off x="5116108" y="-1792706"/>
              <a:ext cx="2905621" cy="1139110"/>
            </a:xfrm>
            <a:prstGeom prst="wedgeRoundRectCallout">
              <a:avLst>
                <a:gd name="adj1" fmla="val -45854"/>
                <a:gd name="adj2" fmla="val 80255"/>
                <a:gd name="adj3" fmla="val 16667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400667" y="-1794581"/>
              <a:ext cx="2440962" cy="1184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D.C. current changes its direction</a:t>
              </a:r>
              <a:r>
                <a:rPr lang="en-US" sz="16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0 </a:t>
              </a:r>
              <a:r>
                <a:rPr lang="en-US" sz="1600" b="1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times in one second hence its frequency is </a:t>
              </a:r>
              <a:r>
                <a:rPr lang="en-US" sz="1600" b="1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r>
                <a:rPr lang="en-US" sz="1600" b="1" dirty="0" smtClean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Hz.</a:t>
              </a:r>
              <a:endParaRPr lang="en-US" sz="1600" b="1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57200" y="1366137"/>
            <a:ext cx="1637072" cy="692727"/>
            <a:chOff x="5116109" y="-1631662"/>
            <a:chExt cx="1637072" cy="762000"/>
          </a:xfrm>
        </p:grpSpPr>
        <p:sp>
          <p:nvSpPr>
            <p:cNvPr id="69" name="Rounded Rectangular Callout 68"/>
            <p:cNvSpPr/>
            <p:nvPr/>
          </p:nvSpPr>
          <p:spPr>
            <a:xfrm>
              <a:off x="5116109" y="-1631662"/>
              <a:ext cx="1637072" cy="762000"/>
            </a:xfrm>
            <a:prstGeom prst="wedgeRoundRectCallout">
              <a:avLst>
                <a:gd name="adj1" fmla="val 1209"/>
                <a:gd name="adj2" fmla="val 96607"/>
                <a:gd name="adj3" fmla="val 16667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136748" y="-1572781"/>
              <a:ext cx="1611670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Battery gives DC current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669911" y="1914983"/>
            <a:ext cx="1730705" cy="837740"/>
            <a:chOff x="5126812" y="-1722180"/>
            <a:chExt cx="1730705" cy="921515"/>
          </a:xfrm>
        </p:grpSpPr>
        <p:sp>
          <p:nvSpPr>
            <p:cNvPr id="75" name="Rounded Rectangular Callout 74"/>
            <p:cNvSpPr/>
            <p:nvPr/>
          </p:nvSpPr>
          <p:spPr>
            <a:xfrm>
              <a:off x="5126812" y="-1722180"/>
              <a:ext cx="1730705" cy="890617"/>
            </a:xfrm>
            <a:prstGeom prst="wedgeRoundRectCallout">
              <a:avLst>
                <a:gd name="adj1" fmla="val -792"/>
                <a:gd name="adj2" fmla="val 69941"/>
                <a:gd name="adj3" fmla="val 16667"/>
              </a:avLst>
            </a:prstGeom>
            <a:solidFill>
              <a:srgbClr val="FFFFCC"/>
            </a:solidFill>
            <a:ln w="127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153930" y="-1714763"/>
              <a:ext cx="1662545" cy="914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Households mostly get AC current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96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repeatCount="indefinite" accel="50000" decel="50000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104 0.01512 L 0.00104 -0.03673 L 0.20885 -0.03673 L 0.20885 0.13271 L 4.16667E-6 0.13271 L 4.16667E-6 0.06883 " pathEditMode="relative" rAng="0" ptsTypes="AAAAAA">
                                      <p:cBhvr>
                                        <p:cTn id="5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30" y="3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0" presetClass="path" presetSubtype="0" repeatCount="indefinite" accel="50000" decel="50000" autoRev="1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33333E-6 0.01451 L -3.33333E-6 -0.02901 L 0.19757 -0.02901 L 0.19757 0.12037 L 0.00087 0.12037 L 0.00087 0.06883 " pathEditMode="relative" rAng="0" ptsTypes="AAAAAA">
                                      <p:cBhvr>
                                        <p:cTn id="10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8" y="3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500"/>
                            </p:stCondLst>
                            <p:childTnLst>
                              <p:par>
                                <p:cTn id="2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500"/>
                            </p:stCondLst>
                            <p:childTnLst>
                              <p:par>
                                <p:cTn id="2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00"/>
                            </p:stCondLst>
                            <p:childTnLst>
                              <p:par>
                                <p:cTn id="2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8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18" grpId="0" animBg="1"/>
      <p:bldP spid="18" grpId="1" animBg="1"/>
      <p:bldP spid="28" grpId="0" animBg="1"/>
      <p:bldP spid="2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161166"/>
            <a:ext cx="5715000" cy="651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Write the differences between </a:t>
            </a:r>
          </a:p>
          <a:p>
            <a:pPr>
              <a:lnSpc>
                <a:spcPts val="2200"/>
              </a:lnSpc>
            </a:pPr>
            <a:r>
              <a:rPr lang="en-US" sz="2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Alternating Current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and </a:t>
            </a:r>
            <a:r>
              <a:rPr lang="en-US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Direct Current   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57200" y="898650"/>
            <a:ext cx="2308645" cy="400110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Direct Current (D.C.)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638800" y="898650"/>
            <a:ext cx="2908168" cy="400110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Alternating Current (A.C.)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7200" y="1526244"/>
            <a:ext cx="255905" cy="259080"/>
            <a:chOff x="914400" y="1733550"/>
            <a:chExt cx="255905" cy="259080"/>
          </a:xfrm>
        </p:grpSpPr>
        <p:sp>
          <p:nvSpPr>
            <p:cNvPr id="6" name="Rectangle 5"/>
            <p:cNvSpPr/>
            <p:nvPr/>
          </p:nvSpPr>
          <p:spPr>
            <a:xfrm>
              <a:off x="914400" y="1809750"/>
              <a:ext cx="182880" cy="18288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87425" y="1733550"/>
              <a:ext cx="182880" cy="18288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762000" y="1425249"/>
            <a:ext cx="3505200" cy="607026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defRPr/>
            </a:pPr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The magnitude and direction of the current </a:t>
            </a:r>
            <a:r>
              <a:rPr lang="en-US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is </a:t>
            </a:r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constant.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800600" y="1528851"/>
            <a:ext cx="255905" cy="259080"/>
            <a:chOff x="914400" y="1733550"/>
            <a:chExt cx="255905" cy="259080"/>
          </a:xfrm>
        </p:grpSpPr>
        <p:sp>
          <p:nvSpPr>
            <p:cNvPr id="11" name="Rectangle 10"/>
            <p:cNvSpPr/>
            <p:nvPr/>
          </p:nvSpPr>
          <p:spPr>
            <a:xfrm>
              <a:off x="914400" y="1809750"/>
              <a:ext cx="182880" cy="18288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87425" y="1733550"/>
              <a:ext cx="182880" cy="18288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5105400" y="1427856"/>
            <a:ext cx="3505200" cy="607026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defRPr/>
            </a:pPr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The magnitude and direction of the current reverses periodically.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57200" y="2367945"/>
            <a:ext cx="255905" cy="259080"/>
            <a:chOff x="914400" y="1733550"/>
            <a:chExt cx="255905" cy="259080"/>
          </a:xfrm>
        </p:grpSpPr>
        <p:sp>
          <p:nvSpPr>
            <p:cNvPr id="15" name="Rectangle 14"/>
            <p:cNvSpPr/>
            <p:nvPr/>
          </p:nvSpPr>
          <p:spPr>
            <a:xfrm>
              <a:off x="914400" y="1809750"/>
              <a:ext cx="182880" cy="18288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87425" y="1733550"/>
              <a:ext cx="182880" cy="18288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762000" y="2266950"/>
            <a:ext cx="3505200" cy="607026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defRPr/>
            </a:pPr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The frequency of direct current is zero.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800600" y="2370552"/>
            <a:ext cx="255905" cy="259080"/>
            <a:chOff x="914400" y="1733550"/>
            <a:chExt cx="255905" cy="259080"/>
          </a:xfrm>
        </p:grpSpPr>
        <p:sp>
          <p:nvSpPr>
            <p:cNvPr id="19" name="Rectangle 18"/>
            <p:cNvSpPr/>
            <p:nvPr/>
          </p:nvSpPr>
          <p:spPr>
            <a:xfrm>
              <a:off x="914400" y="1809750"/>
              <a:ext cx="182880" cy="18288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87425" y="1733550"/>
              <a:ext cx="182880" cy="18288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5105400" y="2269557"/>
            <a:ext cx="3505200" cy="607026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defRPr/>
            </a:pPr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Frequency of AC in India is about 50hz.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57200" y="3209646"/>
            <a:ext cx="255905" cy="259080"/>
            <a:chOff x="914400" y="1733550"/>
            <a:chExt cx="255905" cy="259080"/>
          </a:xfrm>
        </p:grpSpPr>
        <p:sp>
          <p:nvSpPr>
            <p:cNvPr id="23" name="Rectangle 22"/>
            <p:cNvSpPr/>
            <p:nvPr/>
          </p:nvSpPr>
          <p:spPr>
            <a:xfrm>
              <a:off x="914400" y="1809750"/>
              <a:ext cx="182880" cy="18288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87425" y="1733550"/>
              <a:ext cx="182880" cy="18288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762000" y="3108651"/>
            <a:ext cx="3505200" cy="863506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defRPr/>
            </a:pPr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This current cannot be used on large scale for household purpose.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800600" y="3212253"/>
            <a:ext cx="255905" cy="259080"/>
            <a:chOff x="914400" y="1733550"/>
            <a:chExt cx="255905" cy="259080"/>
          </a:xfrm>
        </p:grpSpPr>
        <p:sp>
          <p:nvSpPr>
            <p:cNvPr id="27" name="Rectangle 26"/>
            <p:cNvSpPr/>
            <p:nvPr/>
          </p:nvSpPr>
          <p:spPr>
            <a:xfrm>
              <a:off x="914400" y="1809750"/>
              <a:ext cx="182880" cy="18288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87425" y="1733550"/>
              <a:ext cx="182880" cy="182880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5105400" y="3111258"/>
            <a:ext cx="3505200" cy="863506"/>
          </a:xfrm>
          <a:prstGeom prst="rect">
            <a:avLst/>
          </a:prstGeom>
          <a:noFill/>
          <a:ln w="25400" cap="flat" cmpd="sng" algn="ctr">
            <a:noFill/>
            <a:prstDash val="solid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defRPr/>
            </a:pPr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This current can be used on a large scale for household purpose.</a:t>
            </a:r>
          </a:p>
        </p:txBody>
      </p:sp>
    </p:spTree>
    <p:extLst>
      <p:ext uri="{BB962C8B-B14F-4D97-AF65-F5344CB8AC3E}">
        <p14:creationId xmlns:p14="http://schemas.microsoft.com/office/powerpoint/2010/main" val="305221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9" grpId="0"/>
      <p:bldP spid="13" grpId="0"/>
      <p:bldP spid="17" grpId="0"/>
      <p:bldP spid="21" grpId="0"/>
      <p:bldP spid="25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895600" y="1295345"/>
            <a:ext cx="2834640" cy="2743200"/>
            <a:chOff x="3222765" y="3547238"/>
            <a:chExt cx="1889395" cy="1548786"/>
          </a:xfrm>
          <a:solidFill>
            <a:srgbClr val="FF0000"/>
          </a:solidFill>
          <a:scene3d>
            <a:camera prst="perspectiveRelaxedModerately" fov="6300000">
              <a:rot lat="21594000" lon="7200000" rev="5400000"/>
            </a:camera>
            <a:lightRig rig="threePt" dir="t"/>
          </a:scene3d>
        </p:grpSpPr>
        <p:sp>
          <p:nvSpPr>
            <p:cNvPr id="6" name="Rectangle 5"/>
            <p:cNvSpPr/>
            <p:nvPr/>
          </p:nvSpPr>
          <p:spPr>
            <a:xfrm rot="16200000">
              <a:off x="4425647" y="4409512"/>
              <a:ext cx="389081" cy="983944"/>
            </a:xfrm>
            <a:prstGeom prst="rect">
              <a:avLst/>
            </a:prstGeom>
            <a:grpFill/>
            <a:ln>
              <a:noFill/>
            </a:ln>
            <a:sp3d z="95250" extrusionH="6159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4424122" y="3249769"/>
              <a:ext cx="388932" cy="983944"/>
            </a:xfrm>
            <a:prstGeom prst="rect">
              <a:avLst/>
            </a:prstGeom>
            <a:grpFill/>
            <a:ln>
              <a:noFill/>
            </a:ln>
            <a:sp3d z="95250" extrusionH="6159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Block Arc 7"/>
            <p:cNvSpPr/>
            <p:nvPr/>
          </p:nvSpPr>
          <p:spPr>
            <a:xfrm rot="16200000">
              <a:off x="3357790" y="3412213"/>
              <a:ext cx="1547176" cy="1817226"/>
            </a:xfrm>
            <a:prstGeom prst="blockArc">
              <a:avLst/>
            </a:prstGeom>
            <a:grpFill/>
            <a:ln>
              <a:noFill/>
            </a:ln>
            <a:sp3d z="95250" extrusionH="6159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 bwMode="auto">
          <a:xfrm>
            <a:off x="1828800" y="-16192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kumimoji="1" lang="en-US" dirty="0" smtClean="0">
              <a:solidFill>
                <a:srgbClr val="000099"/>
              </a:solidFill>
              <a:latin typeface="Bookman Old Style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2149" y="1200150"/>
            <a:ext cx="9412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 smtClean="0">
                <a:ln w="12700">
                  <a:solidFill>
                    <a:schemeClr val="tx1"/>
                  </a:solidFill>
                </a:ln>
                <a:blipFill dpi="0"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haroni" pitchFamily="2" charset="-79"/>
                <a:cs typeface="Aharoni" pitchFamily="2" charset="-79"/>
              </a:rPr>
              <a:t>Ans.</a:t>
            </a:r>
            <a:endParaRPr lang="en-US" sz="3000" dirty="0">
              <a:ln w="12700">
                <a:solidFill>
                  <a:schemeClr val="tx1"/>
                </a:solidFill>
              </a:ln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2149" y="1720271"/>
            <a:ext cx="79436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6700" algn="ctr"/>
              </a:tabLst>
            </a:pPr>
            <a:r>
              <a:rPr lang="en-US" dirty="0">
                <a:latin typeface="Aharoni" pitchFamily="2" charset="-79"/>
                <a:cs typeface="Aharoni" pitchFamily="2" charset="-79"/>
              </a:rPr>
              <a:t>Advantages of </a:t>
            </a:r>
            <a:r>
              <a:rPr lang="en-US" dirty="0" err="1">
                <a:latin typeface="Aharoni" pitchFamily="2" charset="-79"/>
                <a:cs typeface="Aharoni" pitchFamily="2" charset="-79"/>
              </a:rPr>
              <a:t>a.c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. over </a:t>
            </a:r>
            <a:r>
              <a:rPr lang="en-US" dirty="0" err="1">
                <a:latin typeface="Aharoni" pitchFamily="2" charset="-79"/>
                <a:cs typeface="Aharoni" pitchFamily="2" charset="-79"/>
              </a:rPr>
              <a:t>d.c.</a:t>
            </a:r>
            <a:endParaRPr lang="en-US" dirty="0">
              <a:latin typeface="Aharoni" pitchFamily="2" charset="-79"/>
              <a:cs typeface="Aharoni" pitchFamily="2" charset="-79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haroni" pitchFamily="2" charset="-79"/>
                <a:cs typeface="Aharoni" pitchFamily="2" charset="-79"/>
              </a:rPr>
              <a:t>The 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generation of </a:t>
            </a:r>
            <a:r>
              <a:rPr lang="en-US" dirty="0" err="1">
                <a:latin typeface="Aharoni" pitchFamily="2" charset="-79"/>
                <a:cs typeface="Aharoni" pitchFamily="2" charset="-79"/>
              </a:rPr>
              <a:t>a.c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. is more economical than </a:t>
            </a:r>
            <a:r>
              <a:rPr lang="en-US" dirty="0" err="1">
                <a:latin typeface="Aharoni" pitchFamily="2" charset="-79"/>
                <a:cs typeface="Aharoni" pitchFamily="2" charset="-79"/>
              </a:rPr>
              <a:t>d.c.</a:t>
            </a:r>
            <a:endParaRPr lang="en-US" dirty="0">
              <a:latin typeface="Aharoni" pitchFamily="2" charset="-79"/>
              <a:cs typeface="Aharoni" pitchFamily="2" charset="-79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haroni" pitchFamily="2" charset="-79"/>
                <a:cs typeface="Aharoni" pitchFamily="2" charset="-79"/>
              </a:rPr>
              <a:t>The 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alternating voltage can be easily steeped up or stepped down by using a transformer.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haroni" pitchFamily="2" charset="-79"/>
                <a:cs typeface="Aharoni" pitchFamily="2" charset="-79"/>
              </a:rPr>
              <a:t>The 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alternating currents can be transmitted to distant places without any significant line loss.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57719" y="963401"/>
            <a:ext cx="7589520" cy="78205"/>
          </a:xfrm>
          <a:prstGeom prst="rect">
            <a:avLst/>
          </a:prstGeom>
          <a:solidFill>
            <a:srgbClr val="E13C0F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15925" y="323850"/>
            <a:ext cx="755703" cy="692727"/>
            <a:chOff x="415925" y="285750"/>
            <a:chExt cx="755703" cy="692727"/>
          </a:xfrm>
        </p:grpSpPr>
        <p:sp>
          <p:nvSpPr>
            <p:cNvPr id="40" name="Rectangle 39"/>
            <p:cNvSpPr/>
            <p:nvPr/>
          </p:nvSpPr>
          <p:spPr>
            <a:xfrm>
              <a:off x="415925" y="285750"/>
              <a:ext cx="755703" cy="692727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8744" y="324422"/>
              <a:ext cx="66556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dirty="0" smtClean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haroni" pitchFamily="2" charset="-79"/>
                  <a:cs typeface="Aharoni" pitchFamily="2" charset="-79"/>
                </a:rPr>
                <a:t>Q.</a:t>
              </a:r>
              <a:endParaRPr lang="en-US" sz="36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1171627" y="361950"/>
            <a:ext cx="71341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6700" algn="ctr"/>
              </a:tabLst>
            </a:pPr>
            <a:r>
              <a:rPr lang="en-US" sz="1600" dirty="0">
                <a:latin typeface="Arial Black" pitchFamily="34" charset="0"/>
              </a:rPr>
              <a:t>Why is alternating current preferred over direct current? List any three reasons.</a:t>
            </a:r>
          </a:p>
        </p:txBody>
      </p:sp>
    </p:spTree>
    <p:extLst>
      <p:ext uri="{BB962C8B-B14F-4D97-AF65-F5344CB8AC3E}">
        <p14:creationId xmlns:p14="http://schemas.microsoft.com/office/powerpoint/2010/main" val="309973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38" grpId="0" animBg="1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 drive\MJ WORK\Pooja mam (physics)\ICSE (X)\FORCE\Raw\turquoise-purple-wallpapers-25333-7389966.jp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1"/>
          <a:stretch/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200313\Desktop\VFPt_cylindrical_magnet_thumb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2" t="12670" r="12563" b="13065"/>
          <a:stretch/>
        </p:blipFill>
        <p:spPr bwMode="auto">
          <a:xfrm>
            <a:off x="568214" y="1406220"/>
            <a:ext cx="3345468" cy="246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n 24"/>
          <p:cNvSpPr/>
          <p:nvPr/>
        </p:nvSpPr>
        <p:spPr>
          <a:xfrm rot="16200000">
            <a:off x="4325660" y="1236786"/>
            <a:ext cx="878813" cy="1508090"/>
          </a:xfrm>
          <a:prstGeom prst="can">
            <a:avLst>
              <a:gd name="adj" fmla="val 49632"/>
            </a:avLst>
          </a:prstGeom>
          <a:solidFill>
            <a:srgbClr val="FFFF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>
            <a:glow rad="228600">
              <a:srgbClr val="9BBB59">
                <a:satMod val="175000"/>
                <a:alpha val="40000"/>
              </a:srgbClr>
            </a:glo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26" name="Flowchart: Connector 25"/>
          <p:cNvSpPr/>
          <p:nvPr/>
        </p:nvSpPr>
        <p:spPr>
          <a:xfrm>
            <a:off x="4500189" y="1634038"/>
            <a:ext cx="156117" cy="154903"/>
          </a:xfrm>
          <a:prstGeom prst="flowChartConnector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27" name="Flowchart: Connector 26"/>
          <p:cNvSpPr/>
          <p:nvPr/>
        </p:nvSpPr>
        <p:spPr>
          <a:xfrm>
            <a:off x="4843646" y="1861227"/>
            <a:ext cx="156117" cy="154903"/>
          </a:xfrm>
          <a:prstGeom prst="flowChartConnector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28" name="Flowchart: Connector 27"/>
          <p:cNvSpPr/>
          <p:nvPr/>
        </p:nvSpPr>
        <p:spPr>
          <a:xfrm>
            <a:off x="4583451" y="2016130"/>
            <a:ext cx="156117" cy="154903"/>
          </a:xfrm>
          <a:prstGeom prst="flowChartConnector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29" name="Flowchart: Connector 28"/>
          <p:cNvSpPr/>
          <p:nvPr/>
        </p:nvSpPr>
        <p:spPr>
          <a:xfrm>
            <a:off x="4947724" y="1603057"/>
            <a:ext cx="156117" cy="154903"/>
          </a:xfrm>
          <a:prstGeom prst="flowChartConnector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30" name="Flowchart: Connector 29"/>
          <p:cNvSpPr/>
          <p:nvPr/>
        </p:nvSpPr>
        <p:spPr>
          <a:xfrm>
            <a:off x="4895685" y="2222666"/>
            <a:ext cx="156117" cy="154903"/>
          </a:xfrm>
          <a:prstGeom prst="flowChartConnector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31" name="Flowchart: Connector 30"/>
          <p:cNvSpPr/>
          <p:nvPr/>
        </p:nvSpPr>
        <p:spPr>
          <a:xfrm>
            <a:off x="5259958" y="1757959"/>
            <a:ext cx="156117" cy="154903"/>
          </a:xfrm>
          <a:prstGeom prst="flowChartConnector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32" name="Flowchart: Connector 31"/>
          <p:cNvSpPr/>
          <p:nvPr/>
        </p:nvSpPr>
        <p:spPr>
          <a:xfrm>
            <a:off x="5207919" y="2067765"/>
            <a:ext cx="156117" cy="154903"/>
          </a:xfrm>
          <a:prstGeom prst="flowChartConnector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33" name="Flowchart: Connector 32"/>
          <p:cNvSpPr>
            <a:spLocks noChangeArrowheads="1"/>
          </p:cNvSpPr>
          <p:nvPr/>
        </p:nvSpPr>
        <p:spPr bwMode="auto">
          <a:xfrm>
            <a:off x="5222788" y="2270733"/>
            <a:ext cx="103187" cy="103187"/>
          </a:xfrm>
          <a:prstGeom prst="flowChartConnector">
            <a:avLst/>
          </a:prstGeom>
          <a:solidFill>
            <a:srgbClr val="000000"/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Bookman Old Style" pitchFamily="18" charset="0"/>
            </a:endParaRP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10800000">
            <a:off x="5103726" y="2223108"/>
            <a:ext cx="155575" cy="9207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stealth" w="lg" len="lg"/>
          </a:ln>
        </p:spPr>
      </p:cxnSp>
      <p:sp>
        <p:nvSpPr>
          <p:cNvPr id="35" name="Flowchart: Connector 34"/>
          <p:cNvSpPr>
            <a:spLocks noChangeArrowheads="1"/>
          </p:cNvSpPr>
          <p:nvPr/>
        </p:nvSpPr>
        <p:spPr bwMode="auto">
          <a:xfrm>
            <a:off x="5208501" y="1923071"/>
            <a:ext cx="103187" cy="103187"/>
          </a:xfrm>
          <a:prstGeom prst="flowChartConnector">
            <a:avLst/>
          </a:prstGeom>
          <a:solidFill>
            <a:srgbClr val="000000"/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Bookman Old Style" pitchFamily="18" charset="0"/>
            </a:endParaRPr>
          </a:p>
        </p:txBody>
      </p:sp>
      <p:cxnSp>
        <p:nvCxnSpPr>
          <p:cNvPr id="36" name="Straight Arrow Connector 35"/>
          <p:cNvCxnSpPr>
            <a:cxnSpLocks noChangeShapeType="1"/>
          </p:cNvCxnSpPr>
          <p:nvPr/>
        </p:nvCxnSpPr>
        <p:spPr bwMode="auto">
          <a:xfrm rot="10800000" flipV="1">
            <a:off x="5103726" y="1965932"/>
            <a:ext cx="155575" cy="10160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stealth" w="lg" len="lg"/>
          </a:ln>
        </p:spPr>
      </p:cxnSp>
      <p:sp>
        <p:nvSpPr>
          <p:cNvPr id="37" name="Flowchart: Connector 36"/>
          <p:cNvSpPr>
            <a:spLocks noChangeArrowheads="1"/>
          </p:cNvSpPr>
          <p:nvPr/>
        </p:nvSpPr>
        <p:spPr bwMode="auto">
          <a:xfrm>
            <a:off x="5281526" y="1613507"/>
            <a:ext cx="104775" cy="103188"/>
          </a:xfrm>
          <a:prstGeom prst="flowChartConnector">
            <a:avLst/>
          </a:prstGeom>
          <a:solidFill>
            <a:srgbClr val="000000"/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Bookman Old Style" pitchFamily="18" charset="0"/>
            </a:endParaRPr>
          </a:p>
        </p:txBody>
      </p: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rot="10800000">
            <a:off x="5103726" y="1656369"/>
            <a:ext cx="230187" cy="0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stealth" w="lg" len="lg"/>
          </a:ln>
        </p:spPr>
      </p:cxnSp>
      <p:sp>
        <p:nvSpPr>
          <p:cNvPr id="39" name="Flowchart: Connector 38"/>
          <p:cNvSpPr>
            <a:spLocks noChangeArrowheads="1"/>
          </p:cNvSpPr>
          <p:nvPr/>
        </p:nvSpPr>
        <p:spPr bwMode="auto">
          <a:xfrm>
            <a:off x="4790988" y="2097696"/>
            <a:ext cx="104775" cy="103187"/>
          </a:xfrm>
          <a:prstGeom prst="flowChartConnector">
            <a:avLst/>
          </a:prstGeom>
          <a:solidFill>
            <a:srgbClr val="000000"/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Bookman Old Style" pitchFamily="18" charset="0"/>
            </a:endParaRPr>
          </a:p>
        </p:txBody>
      </p: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 flipV="1">
            <a:off x="4843374" y="2046896"/>
            <a:ext cx="157162" cy="9207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stealth" w="lg" len="lg"/>
          </a:ln>
        </p:spPr>
      </p:cxnSp>
      <p:sp>
        <p:nvSpPr>
          <p:cNvPr id="41" name="Flowchart: Connector 40"/>
          <p:cNvSpPr>
            <a:spLocks noChangeArrowheads="1"/>
          </p:cNvSpPr>
          <p:nvPr/>
        </p:nvSpPr>
        <p:spPr bwMode="auto">
          <a:xfrm>
            <a:off x="4479836" y="2170720"/>
            <a:ext cx="103188" cy="103187"/>
          </a:xfrm>
          <a:prstGeom prst="flowChartConnector">
            <a:avLst/>
          </a:prstGeom>
          <a:solidFill>
            <a:srgbClr val="000000"/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Bookman Old Style" pitchFamily="18" charset="0"/>
            </a:endParaRPr>
          </a:p>
        </p:txBody>
      </p:sp>
      <p:cxnSp>
        <p:nvCxnSpPr>
          <p:cNvPr id="42" name="Straight Arrow Connector 41"/>
          <p:cNvCxnSpPr>
            <a:cxnSpLocks noChangeShapeType="1"/>
          </p:cNvCxnSpPr>
          <p:nvPr/>
        </p:nvCxnSpPr>
        <p:spPr bwMode="auto">
          <a:xfrm rot="16200000" flipH="1">
            <a:off x="4526669" y="2215964"/>
            <a:ext cx="165100" cy="157163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stealth" w="lg" len="lg"/>
          </a:ln>
        </p:spPr>
      </p:cxnSp>
      <p:sp>
        <p:nvSpPr>
          <p:cNvPr id="43" name="Flowchart: Connector 42"/>
          <p:cNvSpPr>
            <a:spLocks noChangeArrowheads="1"/>
          </p:cNvSpPr>
          <p:nvPr/>
        </p:nvSpPr>
        <p:spPr bwMode="auto">
          <a:xfrm>
            <a:off x="4790988" y="1645258"/>
            <a:ext cx="104775" cy="103188"/>
          </a:xfrm>
          <a:prstGeom prst="flowChartConnector">
            <a:avLst/>
          </a:prstGeom>
          <a:solidFill>
            <a:srgbClr val="000000"/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Bookman Old Style" pitchFamily="18" charset="0"/>
            </a:endParaRPr>
          </a:p>
        </p:txBody>
      </p: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>
            <a:off x="4843374" y="1686533"/>
            <a:ext cx="207962" cy="17462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stealth" w="lg" len="lg"/>
          </a:ln>
        </p:spPr>
      </p:cxnSp>
      <p:sp>
        <p:nvSpPr>
          <p:cNvPr id="45" name="Flowchart: Connector 44"/>
          <p:cNvSpPr>
            <a:spLocks noChangeArrowheads="1"/>
          </p:cNvSpPr>
          <p:nvPr/>
        </p:nvSpPr>
        <p:spPr bwMode="auto">
          <a:xfrm>
            <a:off x="4479836" y="1861158"/>
            <a:ext cx="103188" cy="103188"/>
          </a:xfrm>
          <a:prstGeom prst="flowChartConnector">
            <a:avLst/>
          </a:prstGeom>
          <a:solidFill>
            <a:srgbClr val="000000"/>
          </a:solidFill>
          <a:ln w="25400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Bookman Old Style" pitchFamily="18" charset="0"/>
            </a:endParaRPr>
          </a:p>
        </p:txBody>
      </p: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>
            <a:off x="4530636" y="1902433"/>
            <a:ext cx="209550" cy="11113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stealth" w="lg" len="lg"/>
          </a:ln>
        </p:spPr>
      </p:cxnSp>
      <p:grpSp>
        <p:nvGrpSpPr>
          <p:cNvPr id="47" name="Group 158"/>
          <p:cNvGrpSpPr/>
          <p:nvPr/>
        </p:nvGrpSpPr>
        <p:grpSpPr>
          <a:xfrm>
            <a:off x="561985" y="811205"/>
            <a:ext cx="2638415" cy="3778692"/>
            <a:chOff x="2805473" y="1146100"/>
            <a:chExt cx="3562606" cy="5102300"/>
          </a:xfrm>
        </p:grpSpPr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941075" y="1146100"/>
              <a:ext cx="3231125" cy="4144127"/>
            </a:xfrm>
            <a:prstGeom prst="rect">
              <a:avLst/>
            </a:prstGeom>
            <a:ln w="38100" cap="sq" cmpd="thickThin">
              <a:solidFill>
                <a:schemeClr val="bg1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9" name="TextBox 48"/>
            <p:cNvSpPr txBox="1"/>
            <p:nvPr/>
          </p:nvSpPr>
          <p:spPr>
            <a:xfrm>
              <a:off x="2805473" y="5311256"/>
              <a:ext cx="3562606" cy="937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w Cen MT" panose="020B0602020104020603" pitchFamily="34" charset="0"/>
                </a:rPr>
                <a:t>MICHAEL  FARADAY</a:t>
              </a:r>
            </a:p>
            <a:p>
              <a:pPr algn="ctr">
                <a:lnSpc>
                  <a:spcPts val="2100"/>
                </a:lnSpc>
              </a:pPr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w Cen MT" panose="020B0602020104020603" pitchFamily="34" charset="0"/>
                </a:rPr>
                <a:t>(1931)</a:t>
              </a:r>
            </a:p>
          </p:txBody>
        </p:sp>
      </p:grpSp>
      <p:sp>
        <p:nvSpPr>
          <p:cNvPr id="50" name="Can 49"/>
          <p:cNvSpPr/>
          <p:nvPr/>
        </p:nvSpPr>
        <p:spPr>
          <a:xfrm rot="16200000">
            <a:off x="2036451" y="1236786"/>
            <a:ext cx="878813" cy="1508090"/>
          </a:xfrm>
          <a:prstGeom prst="can">
            <a:avLst>
              <a:gd name="adj" fmla="val 49632"/>
            </a:avLst>
          </a:prstGeom>
          <a:solidFill>
            <a:srgbClr val="FFFF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>
            <a:glow rad="228600">
              <a:srgbClr val="9BBB59">
                <a:satMod val="175000"/>
                <a:alpha val="40000"/>
              </a:srgbClr>
            </a:glo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51" name="Flowchart: Connector 50"/>
          <p:cNvSpPr/>
          <p:nvPr/>
        </p:nvSpPr>
        <p:spPr>
          <a:xfrm>
            <a:off x="2219114" y="1634038"/>
            <a:ext cx="156117" cy="154903"/>
          </a:xfrm>
          <a:prstGeom prst="flowChartConnector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52" name="Flowchart: Connector 51"/>
          <p:cNvSpPr/>
          <p:nvPr/>
        </p:nvSpPr>
        <p:spPr>
          <a:xfrm>
            <a:off x="2554437" y="1861227"/>
            <a:ext cx="156117" cy="154903"/>
          </a:xfrm>
          <a:prstGeom prst="flowChartConnector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53" name="Flowchart: Connector 52"/>
          <p:cNvSpPr/>
          <p:nvPr/>
        </p:nvSpPr>
        <p:spPr>
          <a:xfrm>
            <a:off x="2294242" y="2016130"/>
            <a:ext cx="156117" cy="154903"/>
          </a:xfrm>
          <a:prstGeom prst="flowChartConnector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54" name="Flowchart: Connector 53"/>
          <p:cNvSpPr/>
          <p:nvPr/>
        </p:nvSpPr>
        <p:spPr>
          <a:xfrm>
            <a:off x="2658515" y="1603057"/>
            <a:ext cx="156117" cy="154903"/>
          </a:xfrm>
          <a:prstGeom prst="flowChartConnector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55" name="Flowchart: Connector 54"/>
          <p:cNvSpPr/>
          <p:nvPr/>
        </p:nvSpPr>
        <p:spPr>
          <a:xfrm>
            <a:off x="2602395" y="2222666"/>
            <a:ext cx="156117" cy="154903"/>
          </a:xfrm>
          <a:prstGeom prst="flowChartConnector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56" name="Flowchart: Connector 55"/>
          <p:cNvSpPr/>
          <p:nvPr/>
        </p:nvSpPr>
        <p:spPr>
          <a:xfrm>
            <a:off x="2970749" y="1757959"/>
            <a:ext cx="156117" cy="154903"/>
          </a:xfrm>
          <a:prstGeom prst="flowChartConnector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57" name="Flowchart: Connector 56"/>
          <p:cNvSpPr/>
          <p:nvPr/>
        </p:nvSpPr>
        <p:spPr>
          <a:xfrm>
            <a:off x="2918710" y="2067765"/>
            <a:ext cx="156117" cy="154903"/>
          </a:xfrm>
          <a:prstGeom prst="flowChartConnector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2814517" y="1613507"/>
            <a:ext cx="282575" cy="103188"/>
            <a:chOff x="4458205" y="2195683"/>
            <a:chExt cx="282575" cy="103188"/>
          </a:xfrm>
        </p:grpSpPr>
        <p:sp>
          <p:nvSpPr>
            <p:cNvPr id="59" name="Flowchart: Connector 58"/>
            <p:cNvSpPr>
              <a:spLocks noChangeArrowheads="1"/>
            </p:cNvSpPr>
            <p:nvPr/>
          </p:nvSpPr>
          <p:spPr bwMode="auto">
            <a:xfrm>
              <a:off x="4636005" y="2195683"/>
              <a:ext cx="104775" cy="103188"/>
            </a:xfrm>
            <a:prstGeom prst="flowChartConnector">
              <a:avLst/>
            </a:prstGeom>
            <a:solidFill>
              <a:srgbClr val="000000"/>
            </a:solidFill>
            <a:ln w="254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Bookman Old Style" pitchFamily="18" charset="0"/>
              </a:endParaRPr>
            </a:p>
          </p:txBody>
        </p:sp>
        <p:cxnSp>
          <p:nvCxnSpPr>
            <p:cNvPr id="60" name="Straight Arrow Connector 59"/>
            <p:cNvCxnSpPr>
              <a:cxnSpLocks noChangeShapeType="1"/>
            </p:cNvCxnSpPr>
            <p:nvPr/>
          </p:nvCxnSpPr>
          <p:spPr bwMode="auto">
            <a:xfrm rot="10800000">
              <a:off x="4458205" y="2238545"/>
              <a:ext cx="230187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stealth" w="lg" len="lg"/>
            </a:ln>
          </p:spPr>
        </p:cxnSp>
      </p:grpSp>
      <p:grpSp>
        <p:nvGrpSpPr>
          <p:cNvPr id="61" name="Group 60"/>
          <p:cNvGrpSpPr/>
          <p:nvPr/>
        </p:nvGrpSpPr>
        <p:grpSpPr>
          <a:xfrm>
            <a:off x="2331917" y="1676836"/>
            <a:ext cx="312737" cy="103188"/>
            <a:chOff x="3975605" y="2259012"/>
            <a:chExt cx="312737" cy="103188"/>
          </a:xfrm>
        </p:grpSpPr>
        <p:sp>
          <p:nvSpPr>
            <p:cNvPr id="62" name="Flowchart: Connector 61"/>
            <p:cNvSpPr>
              <a:spLocks noChangeArrowheads="1"/>
            </p:cNvSpPr>
            <p:nvPr/>
          </p:nvSpPr>
          <p:spPr bwMode="auto">
            <a:xfrm>
              <a:off x="4183567" y="2259012"/>
              <a:ext cx="104775" cy="103188"/>
            </a:xfrm>
            <a:prstGeom prst="flowChartConnector">
              <a:avLst/>
            </a:prstGeom>
            <a:solidFill>
              <a:srgbClr val="000000"/>
            </a:solidFill>
            <a:ln w="254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Bookman Old Style" pitchFamily="18" charset="0"/>
              </a:endParaRPr>
            </a:p>
          </p:txBody>
        </p:sp>
        <p:cxnSp>
          <p:nvCxnSpPr>
            <p:cNvPr id="63" name="Straight Arrow Connector 62"/>
            <p:cNvCxnSpPr>
              <a:cxnSpLocks noChangeShapeType="1"/>
            </p:cNvCxnSpPr>
            <p:nvPr/>
          </p:nvCxnSpPr>
          <p:spPr bwMode="auto">
            <a:xfrm rot="10800000">
              <a:off x="3975605" y="2308223"/>
              <a:ext cx="230187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stealth" w="lg" len="lg"/>
            </a:ln>
          </p:spPr>
        </p:cxnSp>
      </p:grpSp>
      <p:grpSp>
        <p:nvGrpSpPr>
          <p:cNvPr id="64" name="Group 63"/>
          <p:cNvGrpSpPr/>
          <p:nvPr/>
        </p:nvGrpSpPr>
        <p:grpSpPr>
          <a:xfrm>
            <a:off x="2179517" y="1861158"/>
            <a:ext cx="288386" cy="103188"/>
            <a:chOff x="3823205" y="2443334"/>
            <a:chExt cx="288386" cy="103188"/>
          </a:xfrm>
        </p:grpSpPr>
        <p:sp>
          <p:nvSpPr>
            <p:cNvPr id="65" name="Flowchart: Connector 64"/>
            <p:cNvSpPr>
              <a:spLocks noChangeArrowheads="1"/>
            </p:cNvSpPr>
            <p:nvPr/>
          </p:nvSpPr>
          <p:spPr bwMode="auto">
            <a:xfrm>
              <a:off x="4008403" y="2443334"/>
              <a:ext cx="103188" cy="103188"/>
            </a:xfrm>
            <a:prstGeom prst="flowChartConnector">
              <a:avLst/>
            </a:prstGeom>
            <a:solidFill>
              <a:srgbClr val="000000"/>
            </a:solidFill>
            <a:ln w="254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Bookman Old Style" pitchFamily="18" charset="0"/>
              </a:endParaRPr>
            </a:p>
          </p:txBody>
        </p:sp>
        <p:cxnSp>
          <p:nvCxnSpPr>
            <p:cNvPr id="66" name="Straight Arrow Connector 65"/>
            <p:cNvCxnSpPr>
              <a:cxnSpLocks noChangeShapeType="1"/>
            </p:cNvCxnSpPr>
            <p:nvPr/>
          </p:nvCxnSpPr>
          <p:spPr bwMode="auto">
            <a:xfrm rot="10800000">
              <a:off x="3823205" y="2479845"/>
              <a:ext cx="230187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stealth" w="lg" len="lg"/>
            </a:ln>
          </p:spPr>
        </p:cxnSp>
      </p:grpSp>
      <p:grpSp>
        <p:nvGrpSpPr>
          <p:cNvPr id="67" name="Group 66"/>
          <p:cNvGrpSpPr/>
          <p:nvPr/>
        </p:nvGrpSpPr>
        <p:grpSpPr>
          <a:xfrm>
            <a:off x="2465267" y="2097696"/>
            <a:ext cx="307436" cy="103187"/>
            <a:chOff x="4108955" y="2679872"/>
            <a:chExt cx="307436" cy="103187"/>
          </a:xfrm>
        </p:grpSpPr>
        <p:sp>
          <p:nvSpPr>
            <p:cNvPr id="68" name="Flowchart: Connector 67"/>
            <p:cNvSpPr>
              <a:spLocks noChangeArrowheads="1"/>
            </p:cNvSpPr>
            <p:nvPr/>
          </p:nvSpPr>
          <p:spPr bwMode="auto">
            <a:xfrm>
              <a:off x="4311616" y="2679872"/>
              <a:ext cx="104775" cy="103187"/>
            </a:xfrm>
            <a:prstGeom prst="flowChartConnector">
              <a:avLst/>
            </a:prstGeom>
            <a:solidFill>
              <a:srgbClr val="000000"/>
            </a:solidFill>
            <a:ln w="254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Bookman Old Style" pitchFamily="18" charset="0"/>
              </a:endParaRPr>
            </a:p>
          </p:txBody>
        </p:sp>
        <p:cxnSp>
          <p:nvCxnSpPr>
            <p:cNvPr id="69" name="Straight Arrow Connector 68"/>
            <p:cNvCxnSpPr>
              <a:cxnSpLocks noChangeShapeType="1"/>
            </p:cNvCxnSpPr>
            <p:nvPr/>
          </p:nvCxnSpPr>
          <p:spPr bwMode="auto">
            <a:xfrm rot="10800000">
              <a:off x="4108955" y="2733845"/>
              <a:ext cx="230187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stealth" w="lg" len="lg"/>
            </a:ln>
          </p:spPr>
        </p:cxnSp>
      </p:grpSp>
      <p:grpSp>
        <p:nvGrpSpPr>
          <p:cNvPr id="70" name="Group 69"/>
          <p:cNvGrpSpPr/>
          <p:nvPr/>
        </p:nvGrpSpPr>
        <p:grpSpPr>
          <a:xfrm>
            <a:off x="2700217" y="1923071"/>
            <a:ext cx="322262" cy="103187"/>
            <a:chOff x="4343905" y="2505247"/>
            <a:chExt cx="322262" cy="103187"/>
          </a:xfrm>
        </p:grpSpPr>
        <p:sp>
          <p:nvSpPr>
            <p:cNvPr id="71" name="Flowchart: Connector 70"/>
            <p:cNvSpPr>
              <a:spLocks noChangeArrowheads="1"/>
            </p:cNvSpPr>
            <p:nvPr/>
          </p:nvSpPr>
          <p:spPr bwMode="auto">
            <a:xfrm>
              <a:off x="4562980" y="2505247"/>
              <a:ext cx="103187" cy="103187"/>
            </a:xfrm>
            <a:prstGeom prst="flowChartConnector">
              <a:avLst/>
            </a:prstGeom>
            <a:solidFill>
              <a:srgbClr val="000000"/>
            </a:solidFill>
            <a:ln w="254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Bookman Old Style" pitchFamily="18" charset="0"/>
              </a:endParaRPr>
            </a:p>
          </p:txBody>
        </p:sp>
        <p:cxnSp>
          <p:nvCxnSpPr>
            <p:cNvPr id="72" name="Straight Arrow Connector 71"/>
            <p:cNvCxnSpPr>
              <a:cxnSpLocks noChangeShapeType="1"/>
            </p:cNvCxnSpPr>
            <p:nvPr/>
          </p:nvCxnSpPr>
          <p:spPr bwMode="auto">
            <a:xfrm rot="10800000">
              <a:off x="4343905" y="2562395"/>
              <a:ext cx="230187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stealth" w="lg" len="lg"/>
            </a:ln>
          </p:spPr>
        </p:cxnSp>
      </p:grpSp>
      <p:grpSp>
        <p:nvGrpSpPr>
          <p:cNvPr id="73" name="Group 72"/>
          <p:cNvGrpSpPr/>
          <p:nvPr/>
        </p:nvGrpSpPr>
        <p:grpSpPr>
          <a:xfrm>
            <a:off x="2712917" y="2270733"/>
            <a:ext cx="323849" cy="103187"/>
            <a:chOff x="4356605" y="2852909"/>
            <a:chExt cx="323849" cy="103187"/>
          </a:xfrm>
        </p:grpSpPr>
        <p:sp>
          <p:nvSpPr>
            <p:cNvPr id="74" name="Flowchart: Connector 73"/>
            <p:cNvSpPr>
              <a:spLocks noChangeArrowheads="1"/>
            </p:cNvSpPr>
            <p:nvPr/>
          </p:nvSpPr>
          <p:spPr bwMode="auto">
            <a:xfrm>
              <a:off x="4577267" y="2852909"/>
              <a:ext cx="103187" cy="103187"/>
            </a:xfrm>
            <a:prstGeom prst="flowChartConnector">
              <a:avLst/>
            </a:prstGeom>
            <a:solidFill>
              <a:srgbClr val="000000"/>
            </a:solidFill>
            <a:ln w="254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Bookman Old Style" pitchFamily="18" charset="0"/>
              </a:endParaRPr>
            </a:p>
          </p:txBody>
        </p:sp>
        <p:cxnSp>
          <p:nvCxnSpPr>
            <p:cNvPr id="75" name="Straight Arrow Connector 74"/>
            <p:cNvCxnSpPr>
              <a:cxnSpLocks noChangeShapeType="1"/>
            </p:cNvCxnSpPr>
            <p:nvPr/>
          </p:nvCxnSpPr>
          <p:spPr bwMode="auto">
            <a:xfrm rot="10800000">
              <a:off x="4356605" y="2911645"/>
              <a:ext cx="230187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stealth" w="lg" len="lg"/>
            </a:ln>
          </p:spPr>
        </p:cxnSp>
      </p:grpSp>
      <p:grpSp>
        <p:nvGrpSpPr>
          <p:cNvPr id="76" name="Group 75"/>
          <p:cNvGrpSpPr/>
          <p:nvPr/>
        </p:nvGrpSpPr>
        <p:grpSpPr>
          <a:xfrm>
            <a:off x="2192217" y="2183420"/>
            <a:ext cx="278895" cy="103187"/>
            <a:chOff x="3835905" y="2765596"/>
            <a:chExt cx="278895" cy="103187"/>
          </a:xfrm>
        </p:grpSpPr>
        <p:sp>
          <p:nvSpPr>
            <p:cNvPr id="77" name="Flowchart: Connector 76"/>
            <p:cNvSpPr>
              <a:spLocks noChangeArrowheads="1"/>
            </p:cNvSpPr>
            <p:nvPr/>
          </p:nvSpPr>
          <p:spPr bwMode="auto">
            <a:xfrm>
              <a:off x="4011612" y="2765596"/>
              <a:ext cx="103188" cy="103187"/>
            </a:xfrm>
            <a:prstGeom prst="flowChartConnector">
              <a:avLst/>
            </a:prstGeom>
            <a:solidFill>
              <a:srgbClr val="000000"/>
            </a:solidFill>
            <a:ln w="254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Bookman Old Style" pitchFamily="18" charset="0"/>
              </a:endParaRPr>
            </a:p>
          </p:txBody>
        </p:sp>
        <p:cxnSp>
          <p:nvCxnSpPr>
            <p:cNvPr id="78" name="Straight Arrow Connector 77"/>
            <p:cNvCxnSpPr>
              <a:cxnSpLocks noChangeShapeType="1"/>
            </p:cNvCxnSpPr>
            <p:nvPr/>
          </p:nvCxnSpPr>
          <p:spPr bwMode="auto">
            <a:xfrm rot="10800000">
              <a:off x="3835905" y="2822745"/>
              <a:ext cx="230187" cy="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stealth" w="lg" len="lg"/>
            </a:ln>
          </p:spPr>
        </p:cxnSp>
      </p:grpSp>
      <p:sp>
        <p:nvSpPr>
          <p:cNvPr id="79" name="Rectangle 78"/>
          <p:cNvSpPr/>
          <p:nvPr/>
        </p:nvSpPr>
        <p:spPr>
          <a:xfrm>
            <a:off x="2984610" y="133526"/>
            <a:ext cx="3174780" cy="766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ELECTROMAGNETIC </a:t>
            </a:r>
          </a:p>
          <a:p>
            <a:pPr algn="ctr">
              <a:lnSpc>
                <a:spcPts val="1900"/>
              </a:lnSpc>
            </a:pP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INDUCTION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w Cen MT" panose="020B06020201040206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646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fixed" ptsTypes="">
                                      <p:cBhvr>
                                        <p:cTn id="9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fixed" ptsTypes="">
                                      <p:cBhvr>
                                        <p:cTn id="9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0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0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0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0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0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1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2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2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2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2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2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3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3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3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3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3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35" presetClass="path" presetSubtype="0" repeatCount="10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8 4.81481E-6 L -0.0467 0.00138 " pathEditMode="relative" rAng="0" ptsTypes="AA">
                                      <p:cBhvr>
                                        <p:cTn id="21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" y="1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35" presetClass="path" presetSubtype="0" repeatCount="10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93 4.44444E-6 L -0.02014 -0.00139 " pathEditMode="relative" rAng="0" ptsTypes="AA">
                                      <p:cBhvr>
                                        <p:cTn id="2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" y="-1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35" presetClass="path" presetSubtype="0" repeatCount="10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2 2.59259E-6 L -0.00746 -0.00093 " pathEditMode="relative" rAng="0" ptsTypes="AA">
                                      <p:cBhvr>
                                        <p:cTn id="22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" y="0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35" presetClass="path" presetSubtype="0" repeatCount="10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6 1.85185E-6 L -0.00972 -0.00046 " pathEditMode="relative" rAng="0" ptsTypes="AA">
                                      <p:cBhvr>
                                        <p:cTn id="22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" y="0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35" presetClass="path" presetSubtype="0" repeatCount="10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9 -0.00023 L -0.0691 -0.00116 " pathEditMode="relative" rAng="0" ptsTypes="AA">
                                      <p:cBhvr>
                                        <p:cTn id="22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" y="0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35" presetClass="path" presetSubtype="0" repeatCount="10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6 -0.00116 L -0.06962 -0.00116 " pathEditMode="relative" rAng="0" ptsTypes="AA">
                                      <p:cBhvr>
                                        <p:cTn id="2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0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35" presetClass="path" presetSubtype="0" repeatCount="10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14 1.85185E-6 L -0.03177 1.85185E-6 " pathEditMode="relative" rAng="0" ptsTypes="AA">
                                      <p:cBhvr>
                                        <p:cTn id="22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3" grpId="2" animBg="1"/>
      <p:bldP spid="35" grpId="0" animBg="1"/>
      <p:bldP spid="35" grpId="1" animBg="1"/>
      <p:bldP spid="35" grpId="2" animBg="1"/>
      <p:bldP spid="37" grpId="0" animBg="1"/>
      <p:bldP spid="37" grpId="1" animBg="1"/>
      <p:bldP spid="37" grpId="2" animBg="1"/>
      <p:bldP spid="39" grpId="0" animBg="1"/>
      <p:bldP spid="39" grpId="1" animBg="1"/>
      <p:bldP spid="39" grpId="2" animBg="1"/>
      <p:bldP spid="41" grpId="0" animBg="1"/>
      <p:bldP spid="41" grpId="1" animBg="1"/>
      <p:bldP spid="41" grpId="2" animBg="1"/>
      <p:bldP spid="43" grpId="0" animBg="1"/>
      <p:bldP spid="43" grpId="1" animBg="1"/>
      <p:bldP spid="43" grpId="2" animBg="1"/>
      <p:bldP spid="45" grpId="0" animBg="1"/>
      <p:bldP spid="45" grpId="1" animBg="1"/>
      <p:bldP spid="45" grpId="2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7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 drive\MJ WORK\Pooja mam (physics)\ICSE (X)\FORCE\Raw\turquoise-purple-wallpapers-25333-7389966.jpg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1"/>
          <a:stretch/>
        </p:blipFill>
        <p:spPr bwMode="auto">
          <a:xfrm flipH="1"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3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984610" y="133526"/>
            <a:ext cx="3174780" cy="766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ELECTROMAGNETIC </a:t>
            </a:r>
          </a:p>
          <a:p>
            <a:pPr algn="ctr">
              <a:lnSpc>
                <a:spcPts val="1900"/>
              </a:lnSpc>
            </a:pP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INDUCTION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80" name="Can 79"/>
          <p:cNvSpPr/>
          <p:nvPr/>
        </p:nvSpPr>
        <p:spPr>
          <a:xfrm rot="5400000">
            <a:off x="1777141" y="1182278"/>
            <a:ext cx="552639" cy="2141478"/>
          </a:xfrm>
          <a:prstGeom prst="can">
            <a:avLst>
              <a:gd name="adj" fmla="val 51667"/>
            </a:avLst>
          </a:prstGeom>
          <a:gradFill flip="none" rotWithShape="1">
            <a:gsLst>
              <a:gs pos="1000">
                <a:schemeClr val="bg1">
                  <a:lumMod val="50000"/>
                </a:schemeClr>
              </a:gs>
              <a:gs pos="50000">
                <a:schemeClr val="bg1">
                  <a:lumMod val="95000"/>
                </a:schemeClr>
              </a:gs>
              <a:gs pos="67088">
                <a:schemeClr val="bg1">
                  <a:lumMod val="85000"/>
                </a:schemeClr>
              </a:gs>
              <a:gs pos="82000">
                <a:schemeClr val="bg1">
                  <a:lumMod val="65000"/>
                </a:schemeClr>
              </a:gs>
              <a:gs pos="30008">
                <a:schemeClr val="bg1">
                  <a:lumMod val="75000"/>
                </a:schemeClr>
              </a:gs>
              <a:gs pos="16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1"/>
            <a:tileRect/>
          </a:gra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1" name="Arc 80"/>
          <p:cNvSpPr/>
          <p:nvPr/>
        </p:nvSpPr>
        <p:spPr>
          <a:xfrm>
            <a:off x="2595613" y="1941126"/>
            <a:ext cx="287832" cy="587177"/>
          </a:xfrm>
          <a:prstGeom prst="arc">
            <a:avLst>
              <a:gd name="adj1" fmla="val 5399989"/>
              <a:gd name="adj2" fmla="val 17043283"/>
            </a:avLst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82" name="Arc 81"/>
          <p:cNvSpPr/>
          <p:nvPr/>
        </p:nvSpPr>
        <p:spPr>
          <a:xfrm>
            <a:off x="2358199" y="1945009"/>
            <a:ext cx="287832" cy="587177"/>
          </a:xfrm>
          <a:prstGeom prst="arc">
            <a:avLst>
              <a:gd name="adj1" fmla="val 5399989"/>
              <a:gd name="adj2" fmla="val 17043283"/>
            </a:avLst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83" name="Arc 82"/>
          <p:cNvSpPr/>
          <p:nvPr/>
        </p:nvSpPr>
        <p:spPr>
          <a:xfrm>
            <a:off x="2120787" y="1942262"/>
            <a:ext cx="287832" cy="587177"/>
          </a:xfrm>
          <a:prstGeom prst="arc">
            <a:avLst>
              <a:gd name="adj1" fmla="val 5399989"/>
              <a:gd name="adj2" fmla="val 17043283"/>
            </a:avLst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84" name="Arc 83"/>
          <p:cNvSpPr/>
          <p:nvPr/>
        </p:nvSpPr>
        <p:spPr>
          <a:xfrm>
            <a:off x="1883375" y="1941382"/>
            <a:ext cx="287832" cy="587177"/>
          </a:xfrm>
          <a:prstGeom prst="arc">
            <a:avLst>
              <a:gd name="adj1" fmla="val 5399989"/>
              <a:gd name="adj2" fmla="val 17043283"/>
            </a:avLst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85" name="Arc 84"/>
          <p:cNvSpPr/>
          <p:nvPr/>
        </p:nvSpPr>
        <p:spPr>
          <a:xfrm>
            <a:off x="1645963" y="1938633"/>
            <a:ext cx="287832" cy="587177"/>
          </a:xfrm>
          <a:prstGeom prst="arc">
            <a:avLst>
              <a:gd name="adj1" fmla="val 5399989"/>
              <a:gd name="adj2" fmla="val 17043283"/>
            </a:avLst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86" name="Arc 85"/>
          <p:cNvSpPr/>
          <p:nvPr/>
        </p:nvSpPr>
        <p:spPr>
          <a:xfrm>
            <a:off x="1408551" y="1937753"/>
            <a:ext cx="287832" cy="587177"/>
          </a:xfrm>
          <a:prstGeom prst="arc">
            <a:avLst>
              <a:gd name="adj1" fmla="val 5399989"/>
              <a:gd name="adj2" fmla="val 17043283"/>
            </a:avLst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87" name="Arc 86"/>
          <p:cNvSpPr/>
          <p:nvPr/>
        </p:nvSpPr>
        <p:spPr>
          <a:xfrm>
            <a:off x="1171139" y="1935006"/>
            <a:ext cx="287832" cy="621717"/>
          </a:xfrm>
          <a:prstGeom prst="arc">
            <a:avLst>
              <a:gd name="adj1" fmla="val 9669668"/>
              <a:gd name="adj2" fmla="val 17043283"/>
            </a:avLst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 rot="5400000">
            <a:off x="654969" y="2807759"/>
            <a:ext cx="1036485" cy="19"/>
          </a:xfrm>
          <a:prstGeom prst="line">
            <a:avLst/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</a:ln>
          <a:effectLst/>
        </p:spPr>
      </p:cxnSp>
      <p:cxnSp>
        <p:nvCxnSpPr>
          <p:cNvPr id="89" name="Straight Connector 88"/>
          <p:cNvCxnSpPr/>
          <p:nvPr/>
        </p:nvCxnSpPr>
        <p:spPr>
          <a:xfrm rot="5400000">
            <a:off x="2456399" y="2928216"/>
            <a:ext cx="822960" cy="1588"/>
          </a:xfrm>
          <a:prstGeom prst="line">
            <a:avLst/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</a:ln>
          <a:effectLst/>
        </p:spPr>
      </p:cxnSp>
      <p:grpSp>
        <p:nvGrpSpPr>
          <p:cNvPr id="90" name="Group 38"/>
          <p:cNvGrpSpPr/>
          <p:nvPr/>
        </p:nvGrpSpPr>
        <p:grpSpPr>
          <a:xfrm>
            <a:off x="1563053" y="2864119"/>
            <a:ext cx="914400" cy="926831"/>
            <a:chOff x="5482380" y="3331941"/>
            <a:chExt cx="914400" cy="926831"/>
          </a:xfrm>
        </p:grpSpPr>
        <p:sp>
          <p:nvSpPr>
            <p:cNvPr id="91" name="Chord 90"/>
            <p:cNvSpPr/>
            <p:nvPr/>
          </p:nvSpPr>
          <p:spPr>
            <a:xfrm rot="7669365">
              <a:off x="5527746" y="3377770"/>
              <a:ext cx="822960" cy="822960"/>
            </a:xfrm>
            <a:prstGeom prst="chord">
              <a:avLst>
                <a:gd name="adj1" fmla="val 1881094"/>
                <a:gd name="adj2" fmla="val 15186521"/>
              </a:avLst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92" name="Flowchart: Connector 91"/>
            <p:cNvSpPr/>
            <p:nvPr/>
          </p:nvSpPr>
          <p:spPr>
            <a:xfrm>
              <a:off x="5482380" y="3331941"/>
              <a:ext cx="914400" cy="914400"/>
            </a:xfrm>
            <a:prstGeom prst="flowChartConnector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grpSp>
          <p:nvGrpSpPr>
            <p:cNvPr id="93" name="Group 37"/>
            <p:cNvGrpSpPr/>
            <p:nvPr/>
          </p:nvGrpSpPr>
          <p:grpSpPr>
            <a:xfrm>
              <a:off x="5572813" y="3420970"/>
              <a:ext cx="731520" cy="837802"/>
              <a:chOff x="5577027" y="3420970"/>
              <a:chExt cx="731520" cy="837802"/>
            </a:xfrm>
          </p:grpSpPr>
          <p:grpSp>
            <p:nvGrpSpPr>
              <p:cNvPr id="95" name="Group 36"/>
              <p:cNvGrpSpPr/>
              <p:nvPr/>
            </p:nvGrpSpPr>
            <p:grpSpPr>
              <a:xfrm>
                <a:off x="5599025" y="3420970"/>
                <a:ext cx="696562" cy="431070"/>
                <a:chOff x="5599025" y="3420970"/>
                <a:chExt cx="696562" cy="431070"/>
              </a:xfrm>
            </p:grpSpPr>
            <p:sp>
              <p:nvSpPr>
                <p:cNvPr id="97" name="TextBox 96"/>
                <p:cNvSpPr txBox="1"/>
                <p:nvPr/>
              </p:nvSpPr>
              <p:spPr>
                <a:xfrm>
                  <a:off x="5831757" y="3420970"/>
                  <a:ext cx="243978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defRPr/>
                  </a:pPr>
                  <a:r>
                    <a:rPr lang="en-US" sz="700" b="1" kern="0" dirty="0" smtClean="0">
                      <a:solidFill>
                        <a:sysClr val="windowText" lastClr="000000"/>
                      </a:solidFill>
                      <a:latin typeface="Bookman Old Style" pitchFamily="18" charset="0"/>
                      <a:cs typeface="Times New Roman" pitchFamily="18" charset="0"/>
                    </a:rPr>
                    <a:t>0</a:t>
                  </a:r>
                  <a:endParaRPr lang="en-US" sz="700" b="1" kern="0" dirty="0">
                    <a:solidFill>
                      <a:sysClr val="windowText" lastClr="000000"/>
                    </a:solidFill>
                    <a:latin typeface="Bookman Old Style" pitchFamily="18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98" name="Group 35"/>
                <p:cNvGrpSpPr/>
                <p:nvPr/>
              </p:nvGrpSpPr>
              <p:grpSpPr>
                <a:xfrm>
                  <a:off x="5599025" y="3433020"/>
                  <a:ext cx="696562" cy="419020"/>
                  <a:chOff x="5599025" y="3433020"/>
                  <a:chExt cx="696562" cy="419020"/>
                </a:xfrm>
              </p:grpSpPr>
              <p:cxnSp>
                <p:nvCxnSpPr>
                  <p:cNvPr id="99" name="Straight Connector 16"/>
                  <p:cNvCxnSpPr/>
                  <p:nvPr/>
                </p:nvCxnSpPr>
                <p:spPr>
                  <a:xfrm rot="5400000">
                    <a:off x="5920054" y="3455086"/>
                    <a:ext cx="45720" cy="158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0" name="Straight Connector 99"/>
                  <p:cNvCxnSpPr/>
                  <p:nvPr/>
                </p:nvCxnSpPr>
                <p:spPr>
                  <a:xfrm rot="1620000">
                    <a:off x="5620625" y="3667892"/>
                    <a:ext cx="45720" cy="158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1" name="Straight Connector 100"/>
                  <p:cNvCxnSpPr/>
                  <p:nvPr/>
                </p:nvCxnSpPr>
                <p:spPr>
                  <a:xfrm rot="19980000" flipV="1">
                    <a:off x="6224866" y="3667892"/>
                    <a:ext cx="45720" cy="158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2" name="Straight Connector 101"/>
                  <p:cNvCxnSpPr/>
                  <p:nvPr/>
                </p:nvCxnSpPr>
                <p:spPr>
                  <a:xfrm rot="2760000">
                    <a:off x="5728647" y="3529424"/>
                    <a:ext cx="45720" cy="158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03" name="Straight Connector 102"/>
                  <p:cNvCxnSpPr/>
                  <p:nvPr/>
                </p:nvCxnSpPr>
                <p:spPr>
                  <a:xfrm rot="18840000" flipV="1">
                    <a:off x="6109647" y="3525413"/>
                    <a:ext cx="45720" cy="158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  <p:sp>
                <p:nvSpPr>
                  <p:cNvPr id="104" name="TextBox 103"/>
                  <p:cNvSpPr txBox="1"/>
                  <p:nvPr/>
                </p:nvSpPr>
                <p:spPr>
                  <a:xfrm rot="19080000">
                    <a:off x="5646768" y="3481824"/>
                    <a:ext cx="30328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700" b="1" kern="0" dirty="0" smtClean="0">
                        <a:solidFill>
                          <a:sysClr val="windowText" lastClr="000000"/>
                        </a:solidFill>
                        <a:latin typeface="Bookman Old Style" pitchFamily="18" charset="0"/>
                        <a:cs typeface="Times New Roman" pitchFamily="18" charset="0"/>
                      </a:rPr>
                      <a:t>10</a:t>
                    </a:r>
                    <a:endParaRPr lang="en-US" sz="700" b="1" kern="0" dirty="0">
                      <a:solidFill>
                        <a:sysClr val="windowText" lastClr="000000"/>
                      </a:solidFill>
                      <a:latin typeface="Bookman Old Style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05" name="TextBox 104"/>
                  <p:cNvSpPr txBox="1"/>
                  <p:nvPr/>
                </p:nvSpPr>
                <p:spPr>
                  <a:xfrm rot="2520000" flipH="1">
                    <a:off x="5937552" y="3475174"/>
                    <a:ext cx="30328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700" b="1" kern="0" dirty="0" smtClean="0">
                        <a:solidFill>
                          <a:sysClr val="windowText" lastClr="000000"/>
                        </a:solidFill>
                        <a:latin typeface="Bookman Old Style" pitchFamily="18" charset="0"/>
                        <a:cs typeface="Times New Roman" pitchFamily="18" charset="0"/>
                      </a:rPr>
                      <a:t>10</a:t>
                    </a:r>
                    <a:endParaRPr lang="en-US" sz="700" b="1" kern="0" dirty="0">
                      <a:solidFill>
                        <a:sysClr val="windowText" lastClr="000000"/>
                      </a:solidFill>
                      <a:latin typeface="Bookman Old Style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 rot="17820000">
                    <a:off x="5547409" y="3598734"/>
                    <a:ext cx="30328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700" b="1" kern="0" dirty="0" smtClean="0">
                        <a:solidFill>
                          <a:sysClr val="windowText" lastClr="000000"/>
                        </a:solidFill>
                        <a:latin typeface="Bookman Old Style" pitchFamily="18" charset="0"/>
                        <a:cs typeface="Times New Roman" pitchFamily="18" charset="0"/>
                      </a:rPr>
                      <a:t>20</a:t>
                    </a:r>
                    <a:endParaRPr lang="en-US" sz="700" b="1" kern="0" dirty="0">
                      <a:solidFill>
                        <a:sysClr val="windowText" lastClr="000000"/>
                      </a:solidFill>
                      <a:latin typeface="Bookman Old Style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07" name="TextBox 106"/>
                  <p:cNvSpPr txBox="1"/>
                  <p:nvPr/>
                </p:nvSpPr>
                <p:spPr>
                  <a:xfrm rot="3780000" flipH="1">
                    <a:off x="6043916" y="3600368"/>
                    <a:ext cx="30328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700" b="1" kern="0" dirty="0" smtClean="0">
                        <a:solidFill>
                          <a:sysClr val="windowText" lastClr="000000"/>
                        </a:solidFill>
                        <a:latin typeface="Bookman Old Style" pitchFamily="18" charset="0"/>
                        <a:cs typeface="Times New Roman" pitchFamily="18" charset="0"/>
                      </a:rPr>
                      <a:t>20</a:t>
                    </a:r>
                    <a:endParaRPr lang="en-US" sz="700" b="1" kern="0" dirty="0">
                      <a:solidFill>
                        <a:sysClr val="windowText" lastClr="000000"/>
                      </a:solidFill>
                      <a:latin typeface="Bookman Old Style" pitchFamily="18" charset="0"/>
                      <a:cs typeface="Times New Roman" pitchFamily="18" charset="0"/>
                    </a:endParaRPr>
                  </a:p>
                </p:txBody>
              </p:sp>
            </p:grpSp>
          </p:grpSp>
          <p:sp>
            <p:nvSpPr>
              <p:cNvPr id="96" name="Arc 11"/>
              <p:cNvSpPr/>
              <p:nvPr/>
            </p:nvSpPr>
            <p:spPr>
              <a:xfrm>
                <a:off x="5577027" y="3435812"/>
                <a:ext cx="731520" cy="822960"/>
              </a:xfrm>
              <a:prstGeom prst="arc">
                <a:avLst>
                  <a:gd name="adj1" fmla="val 12287701"/>
                  <a:gd name="adj2" fmla="val 20073395"/>
                </a:avLst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94" name="Flowchart: Connector 93"/>
            <p:cNvSpPr/>
            <p:nvPr/>
          </p:nvSpPr>
          <p:spPr>
            <a:xfrm>
              <a:off x="5846095" y="3850903"/>
              <a:ext cx="182880" cy="182880"/>
            </a:xfrm>
            <a:prstGeom prst="flowChartConnector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</p:grpSp>
      <p:cxnSp>
        <p:nvCxnSpPr>
          <p:cNvPr id="108" name="Straight Arrow Connector 107"/>
          <p:cNvCxnSpPr/>
          <p:nvPr/>
        </p:nvCxnSpPr>
        <p:spPr>
          <a:xfrm rot="5400000" flipH="1" flipV="1">
            <a:off x="1742656" y="3433110"/>
            <a:ext cx="54864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09" name="Group 41"/>
          <p:cNvGrpSpPr/>
          <p:nvPr/>
        </p:nvGrpSpPr>
        <p:grpSpPr>
          <a:xfrm>
            <a:off x="1572610" y="2873748"/>
            <a:ext cx="905853" cy="902717"/>
            <a:chOff x="5530760" y="3346333"/>
            <a:chExt cx="905853" cy="902717"/>
          </a:xfrm>
        </p:grpSpPr>
        <p:sp>
          <p:nvSpPr>
            <p:cNvPr id="110" name="Chord 109"/>
            <p:cNvSpPr/>
            <p:nvPr/>
          </p:nvSpPr>
          <p:spPr>
            <a:xfrm rot="13930635" flipV="1">
              <a:off x="5538077" y="3339016"/>
              <a:ext cx="891219" cy="905853"/>
            </a:xfrm>
            <a:prstGeom prst="chord">
              <a:avLst>
                <a:gd name="adj1" fmla="val 4248884"/>
                <a:gd name="adj2" fmla="val 12902093"/>
              </a:avLst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817629" y="3941273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400" b="1" kern="0" dirty="0" smtClean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G</a:t>
              </a:r>
              <a:endParaRPr lang="en-US" sz="1400" b="1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  <p:cxnSp>
        <p:nvCxnSpPr>
          <p:cNvPr id="112" name="Straight Connector 111"/>
          <p:cNvCxnSpPr/>
          <p:nvPr/>
        </p:nvCxnSpPr>
        <p:spPr>
          <a:xfrm rot="10800000">
            <a:off x="2483013" y="3331476"/>
            <a:ext cx="402336" cy="0"/>
          </a:xfrm>
          <a:prstGeom prst="line">
            <a:avLst/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</a:ln>
          <a:effectLst/>
        </p:spPr>
      </p:cxnSp>
      <p:cxnSp>
        <p:nvCxnSpPr>
          <p:cNvPr id="113" name="Straight Connector 112"/>
          <p:cNvCxnSpPr/>
          <p:nvPr/>
        </p:nvCxnSpPr>
        <p:spPr>
          <a:xfrm rot="10800000">
            <a:off x="1153468" y="3327852"/>
            <a:ext cx="402336" cy="0"/>
          </a:xfrm>
          <a:prstGeom prst="line">
            <a:avLst/>
          </a:prstGeom>
          <a:noFill/>
          <a:ln w="38100" cap="flat" cmpd="sng" algn="ctr">
            <a:solidFill>
              <a:schemeClr val="accent6">
                <a:lumMod val="50000"/>
              </a:schemeClr>
            </a:solidFill>
            <a:prstDash val="solid"/>
          </a:ln>
          <a:effectLst/>
        </p:spPr>
      </p:cxnSp>
      <p:grpSp>
        <p:nvGrpSpPr>
          <p:cNvPr id="114" name="Group 143"/>
          <p:cNvGrpSpPr/>
          <p:nvPr/>
        </p:nvGrpSpPr>
        <p:grpSpPr>
          <a:xfrm>
            <a:off x="6386186" y="2027478"/>
            <a:ext cx="1596254" cy="369810"/>
            <a:chOff x="4698396" y="1865994"/>
            <a:chExt cx="1596254" cy="369810"/>
          </a:xfrm>
        </p:grpSpPr>
        <p:sp>
          <p:nvSpPr>
            <p:cNvPr id="115" name="Rectangle 114"/>
            <p:cNvSpPr/>
            <p:nvPr/>
          </p:nvSpPr>
          <p:spPr>
            <a:xfrm>
              <a:off x="4724400" y="1905000"/>
              <a:ext cx="762000" cy="304800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486400" y="1905000"/>
              <a:ext cx="762000" cy="304800"/>
            </a:xfrm>
            <a:prstGeom prst="rect">
              <a:avLst/>
            </a:prstGeom>
            <a:solidFill>
              <a:srgbClr val="3A11A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698396" y="1866472"/>
              <a:ext cx="356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b="1" kern="0" dirty="0" smtClean="0">
                  <a:solidFill>
                    <a:sysClr val="window" lastClr="FFFFFF"/>
                  </a:solidFill>
                  <a:latin typeface="Bookman Old Style" pitchFamily="18" charset="0"/>
                  <a:cs typeface="Times New Roman" pitchFamily="18" charset="0"/>
                </a:rPr>
                <a:t>N</a:t>
              </a:r>
              <a:endParaRPr lang="en-US" b="1" kern="0" dirty="0">
                <a:solidFill>
                  <a:sysClr val="window" lastClr="FFFFFF"/>
                </a:solidFill>
                <a:latin typeface="Bookman Old Style" pitchFamily="18" charset="0"/>
                <a:cs typeface="Times New Roman" pitchFamily="18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5957698" y="1865994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b="1" kern="0" dirty="0" smtClean="0">
                  <a:solidFill>
                    <a:sysClr val="window" lastClr="FFFFFF"/>
                  </a:solidFill>
                  <a:latin typeface="Bookman Old Style" pitchFamily="18" charset="0"/>
                  <a:cs typeface="Times New Roman" pitchFamily="18" charset="0"/>
                </a:rPr>
                <a:t>S</a:t>
              </a:r>
              <a:endParaRPr lang="en-US" b="1" kern="0" dirty="0">
                <a:solidFill>
                  <a:sysClr val="window" lastClr="FFFFFF"/>
                </a:solidFill>
                <a:latin typeface="Bookman Old Style" pitchFamily="18" charset="0"/>
                <a:cs typeface="Times New Roman" pitchFamily="18" charset="0"/>
              </a:endParaRPr>
            </a:p>
          </p:txBody>
        </p:sp>
      </p:grpSp>
      <p:grpSp>
        <p:nvGrpSpPr>
          <p:cNvPr id="119" name="Group 147"/>
          <p:cNvGrpSpPr/>
          <p:nvPr/>
        </p:nvGrpSpPr>
        <p:grpSpPr>
          <a:xfrm>
            <a:off x="6396740" y="2028638"/>
            <a:ext cx="1590610" cy="371195"/>
            <a:chOff x="4714662" y="1870572"/>
            <a:chExt cx="1590610" cy="371195"/>
          </a:xfrm>
        </p:grpSpPr>
        <p:sp>
          <p:nvSpPr>
            <p:cNvPr id="120" name="Rectangle 119"/>
            <p:cNvSpPr/>
            <p:nvPr/>
          </p:nvSpPr>
          <p:spPr>
            <a:xfrm>
              <a:off x="5488326" y="1909100"/>
              <a:ext cx="762000" cy="304800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949084" y="1870572"/>
              <a:ext cx="356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b="1" kern="0" dirty="0" smtClean="0">
                  <a:solidFill>
                    <a:sysClr val="window" lastClr="FFFFFF"/>
                  </a:solidFill>
                  <a:latin typeface="Bookman Old Style" pitchFamily="18" charset="0"/>
                  <a:cs typeface="Times New Roman" pitchFamily="18" charset="0"/>
                </a:rPr>
                <a:t>N</a:t>
              </a:r>
              <a:endParaRPr lang="en-US" b="1" kern="0" dirty="0">
                <a:solidFill>
                  <a:sysClr val="window" lastClr="FFFFFF"/>
                </a:solidFill>
                <a:latin typeface="Bookman Old Style" pitchFamily="18" charset="0"/>
                <a:cs typeface="Times New Roman" pitchFamily="18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4729028" y="1911441"/>
              <a:ext cx="762000" cy="304800"/>
            </a:xfrm>
            <a:prstGeom prst="rect">
              <a:avLst/>
            </a:prstGeom>
            <a:solidFill>
              <a:srgbClr val="3A11A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714662" y="1872435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b="1" kern="0" dirty="0" smtClean="0">
                  <a:solidFill>
                    <a:sysClr val="window" lastClr="FFFFFF"/>
                  </a:solidFill>
                  <a:latin typeface="Bookman Old Style" pitchFamily="18" charset="0"/>
                  <a:cs typeface="Times New Roman" pitchFamily="18" charset="0"/>
                </a:rPr>
                <a:t>S</a:t>
              </a:r>
              <a:endParaRPr lang="en-US" b="1" kern="0" dirty="0">
                <a:solidFill>
                  <a:sysClr val="window" lastClr="FFFFFF"/>
                </a:solidFill>
                <a:latin typeface="Bookman Old Style" pitchFamily="18" charset="0"/>
                <a:cs typeface="Times New Roman" pitchFamily="18" charset="0"/>
              </a:endParaRPr>
            </a:p>
          </p:txBody>
        </p:sp>
      </p:grpSp>
      <p:sp>
        <p:nvSpPr>
          <p:cNvPr id="141" name="Rectangle 140"/>
          <p:cNvSpPr/>
          <p:nvPr/>
        </p:nvSpPr>
        <p:spPr>
          <a:xfrm>
            <a:off x="3578396" y="1174808"/>
            <a:ext cx="42535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Hence, we conclude that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3578396" y="1619535"/>
            <a:ext cx="50322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Motion of the magnet with respect to the coil produces an induced potential difference which sets up an induced electric current in the circuit.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3578396" y="2642201"/>
            <a:ext cx="4873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direction of induced current depends on,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3886200" y="2952750"/>
            <a:ext cx="46239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(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) Direction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of motion of conductor.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3886200" y="3314590"/>
            <a:ext cx="3437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(ii) Direction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of magnetic field.</a:t>
            </a:r>
          </a:p>
        </p:txBody>
      </p:sp>
      <p:sp>
        <p:nvSpPr>
          <p:cNvPr id="2" name="Rectangle 1"/>
          <p:cNvSpPr/>
          <p:nvPr/>
        </p:nvSpPr>
        <p:spPr>
          <a:xfrm>
            <a:off x="3276600" y="1123950"/>
            <a:ext cx="5334000" cy="1303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300"/>
              </a:lnSpc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process by which a changing magnetic field in a conductor induces a current in another conductor, is called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en-US" sz="3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Electromagnetic </a:t>
            </a:r>
            <a:r>
              <a:rPr lang="en-US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Induction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002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-0.225 4.44444E-6 " pathEditMode="relative" ptsTypes="AA">
                                      <p:cBhvr>
                                        <p:cTn id="80" dur="5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8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-1800000">
                                      <p:cBhvr>
                                        <p:cTn id="8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5 0.00185 L 0.0026 0.00185 " pathEditMode="relative" rAng="0" ptsTypes="AA">
                                      <p:cBhvr>
                                        <p:cTn id="88" dur="5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9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8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800000">
                                      <p:cBhvr>
                                        <p:cTn id="9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-0.225 4.44444E-6 " pathEditMode="relative" ptsTypes="AA">
                                      <p:cBhvr>
                                        <p:cTn id="104" dur="5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10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8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1800000">
                                      <p:cBhvr>
                                        <p:cTn id="10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141" grpId="0"/>
      <p:bldP spid="142" grpId="0"/>
      <p:bldP spid="146" grpId="0"/>
      <p:bldP spid="147" grpId="0"/>
      <p:bldP spid="148" grpId="0"/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01544" y="767045"/>
            <a:ext cx="3740912" cy="44179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79309" y="336550"/>
            <a:ext cx="3985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Fleming’s Right Hand Rule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4800" y="873978"/>
            <a:ext cx="3810000" cy="1191816"/>
          </a:xfrm>
          <a:prstGeom prst="roundRect">
            <a:avLst/>
          </a:prstGeom>
          <a:solidFill>
            <a:srgbClr val="CC0099">
              <a:alpha val="30196"/>
            </a:srgbClr>
          </a:solidFill>
          <a:ln w="6350" cmpd="thickThin"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Stretch the thumb, the forefinger and the middle finger of the right hand in such a way that they are perpendicular to each other.</a:t>
            </a:r>
            <a:endParaRPr lang="en-US" sz="1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4800" y="2145090"/>
            <a:ext cx="3810000" cy="1956375"/>
          </a:xfrm>
          <a:prstGeom prst="roundRect">
            <a:avLst>
              <a:gd name="adj" fmla="val 12497"/>
            </a:avLst>
          </a:prstGeom>
          <a:solidFill>
            <a:srgbClr val="FFFFFF">
              <a:alpha val="80000"/>
            </a:srgbClr>
          </a:solidFill>
          <a:ln w="19050">
            <a:solidFill>
              <a:schemeClr val="bg1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006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</a:p>
          <a:p>
            <a:r>
              <a:rPr lang="en-US" sz="1600" dirty="0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thumb</a:t>
            </a:r>
            <a:r>
              <a:rPr lang="en-US" sz="1600" dirty="0" smtClean="0">
                <a:solidFill>
                  <a:srgbClr val="00006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in the direction of motion of the conductor, </a:t>
            </a:r>
          </a:p>
          <a:p>
            <a:r>
              <a:rPr lang="en-US" sz="1600" dirty="0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forefinger</a:t>
            </a:r>
            <a:r>
              <a:rPr lang="en-US" sz="1600" dirty="0" smtClean="0">
                <a:solidFill>
                  <a:srgbClr val="00006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in the direction of the magnetic field, </a:t>
            </a:r>
          </a:p>
          <a:p>
            <a:r>
              <a:rPr lang="en-US" sz="1600" dirty="0" smtClean="0">
                <a:solidFill>
                  <a:srgbClr val="00006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Then the </a:t>
            </a:r>
            <a:r>
              <a:rPr lang="en-US" sz="1600" dirty="0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middle</a:t>
            </a:r>
            <a:r>
              <a:rPr lang="en-US" sz="1600" dirty="0" smtClean="0">
                <a:solidFill>
                  <a:srgbClr val="00006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finger</a:t>
            </a:r>
            <a:r>
              <a:rPr lang="en-US" sz="1600" dirty="0" smtClean="0">
                <a:solidFill>
                  <a:srgbClr val="00006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shows the direction of the induced current. </a:t>
            </a:r>
            <a:endParaRPr lang="en-US" sz="1600" dirty="0">
              <a:solidFill>
                <a:srgbClr val="000066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5096" y="1121946"/>
            <a:ext cx="24221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Motion of a conductor</a:t>
            </a:r>
            <a:endParaRPr lang="en-IN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43400" y="2438559"/>
            <a:ext cx="1676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Direction of the magnetic field</a:t>
            </a:r>
            <a:endParaRPr lang="en-IN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99590" y="3750846"/>
            <a:ext cx="17456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Direction of induced current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42365" flipH="1">
            <a:off x="4582939" y="1627532"/>
            <a:ext cx="3384316" cy="239948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6871468" y="1734504"/>
            <a:ext cx="215900" cy="971549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924550" y="2684462"/>
            <a:ext cx="1171571" cy="5397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994396" y="2686050"/>
            <a:ext cx="1101725" cy="644525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 flipH="1">
            <a:off x="6929437" y="2571750"/>
            <a:ext cx="130175" cy="184150"/>
          </a:xfrm>
          <a:custGeom>
            <a:avLst/>
            <a:gdLst>
              <a:gd name="connsiteX0" fmla="*/ 0 w 130175"/>
              <a:gd name="connsiteY0" fmla="*/ 0 h 184150"/>
              <a:gd name="connsiteX1" fmla="*/ 130175 w 130175"/>
              <a:gd name="connsiteY1" fmla="*/ 53975 h 184150"/>
              <a:gd name="connsiteX2" fmla="*/ 82550 w 130175"/>
              <a:gd name="connsiteY2" fmla="*/ 184150 h 18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175" h="184150">
                <a:moveTo>
                  <a:pt x="0" y="0"/>
                </a:moveTo>
                <a:lnTo>
                  <a:pt x="130175" y="53975"/>
                </a:lnTo>
                <a:lnTo>
                  <a:pt x="82550" y="18415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reeform 14"/>
          <p:cNvSpPr/>
          <p:nvPr/>
        </p:nvSpPr>
        <p:spPr>
          <a:xfrm flipH="1">
            <a:off x="6884191" y="2521741"/>
            <a:ext cx="160655" cy="160655"/>
          </a:xfrm>
          <a:custGeom>
            <a:avLst/>
            <a:gdLst>
              <a:gd name="connsiteX0" fmla="*/ 0 w 146050"/>
              <a:gd name="connsiteY0" fmla="*/ 0 h 146050"/>
              <a:gd name="connsiteX1" fmla="*/ 146050 w 146050"/>
              <a:gd name="connsiteY1" fmla="*/ 6350 h 146050"/>
              <a:gd name="connsiteX2" fmla="*/ 139700 w 146050"/>
              <a:gd name="connsiteY2" fmla="*/ 14605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050" h="146050">
                <a:moveTo>
                  <a:pt x="0" y="0"/>
                </a:moveTo>
                <a:lnTo>
                  <a:pt x="146050" y="6350"/>
                </a:lnTo>
                <a:lnTo>
                  <a:pt x="139700" y="14605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6078958" y="1394251"/>
            <a:ext cx="15743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Thumb</a:t>
            </a:r>
            <a:endParaRPr lang="en-IN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43400" y="2159000"/>
            <a:ext cx="167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Forefinger</a:t>
            </a:r>
            <a:endParaRPr lang="en-IN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99590" y="3497421"/>
            <a:ext cx="17456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Middle finger</a:t>
            </a:r>
            <a:endParaRPr lang="en-IN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037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/>
      <p:bldP spid="8" grpId="0"/>
      <p:bldP spid="9" grpId="0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Can 7"/>
          <p:cNvSpPr/>
          <p:nvPr/>
        </p:nvSpPr>
        <p:spPr>
          <a:xfrm rot="5400000">
            <a:off x="3474072" y="-1126259"/>
            <a:ext cx="552639" cy="6383186"/>
          </a:xfrm>
          <a:prstGeom prst="can">
            <a:avLst>
              <a:gd name="adj" fmla="val 51667"/>
            </a:avLst>
          </a:prstGeom>
          <a:gradFill flip="none" rotWithShape="1">
            <a:gsLst>
              <a:gs pos="1000">
                <a:schemeClr val="bg1">
                  <a:lumMod val="50000"/>
                </a:schemeClr>
              </a:gs>
              <a:gs pos="50000">
                <a:schemeClr val="bg1">
                  <a:lumMod val="95000"/>
                </a:schemeClr>
              </a:gs>
              <a:gs pos="67088">
                <a:schemeClr val="bg1">
                  <a:lumMod val="85000"/>
                </a:schemeClr>
              </a:gs>
              <a:gs pos="82000">
                <a:schemeClr val="bg1">
                  <a:lumMod val="65000"/>
                </a:schemeClr>
              </a:gs>
              <a:gs pos="30008">
                <a:schemeClr val="bg1">
                  <a:lumMod val="75000"/>
                </a:schemeClr>
              </a:gs>
              <a:gs pos="16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1"/>
            <a:tileRect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10800000">
            <a:off x="6106603" y="3140413"/>
            <a:ext cx="457200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0" name="Arc 9"/>
          <p:cNvSpPr/>
          <p:nvPr/>
        </p:nvSpPr>
        <p:spPr>
          <a:xfrm>
            <a:off x="5841549" y="1748678"/>
            <a:ext cx="287832" cy="587177"/>
          </a:xfrm>
          <a:prstGeom prst="arc">
            <a:avLst>
              <a:gd name="adj1" fmla="val 5399989"/>
              <a:gd name="adj2" fmla="val 17043283"/>
            </a:avLst>
          </a:prstGeom>
          <a:noFill/>
          <a:ln w="38100" cap="flat" cmpd="sng" algn="ctr">
            <a:solidFill>
              <a:schemeClr val="bg1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1" name="Arc 10"/>
          <p:cNvSpPr/>
          <p:nvPr/>
        </p:nvSpPr>
        <p:spPr>
          <a:xfrm>
            <a:off x="5580267" y="1747798"/>
            <a:ext cx="287832" cy="587177"/>
          </a:xfrm>
          <a:prstGeom prst="arc">
            <a:avLst>
              <a:gd name="adj1" fmla="val 5399989"/>
              <a:gd name="adj2" fmla="val 17043283"/>
            </a:avLst>
          </a:prstGeom>
          <a:noFill/>
          <a:ln w="38100" cap="flat" cmpd="sng" algn="ctr">
            <a:solidFill>
              <a:schemeClr val="bg1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2" name="Arc 11"/>
          <p:cNvSpPr/>
          <p:nvPr/>
        </p:nvSpPr>
        <p:spPr>
          <a:xfrm>
            <a:off x="5318984" y="1749814"/>
            <a:ext cx="287832" cy="587177"/>
          </a:xfrm>
          <a:prstGeom prst="arc">
            <a:avLst>
              <a:gd name="adj1" fmla="val 5399989"/>
              <a:gd name="adj2" fmla="val 17043283"/>
            </a:avLst>
          </a:prstGeom>
          <a:noFill/>
          <a:ln w="38100" cap="flat" cmpd="sng" algn="ctr">
            <a:solidFill>
              <a:schemeClr val="bg1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3" name="Arc 12"/>
          <p:cNvSpPr/>
          <p:nvPr/>
        </p:nvSpPr>
        <p:spPr>
          <a:xfrm>
            <a:off x="5057701" y="1748934"/>
            <a:ext cx="287832" cy="587177"/>
          </a:xfrm>
          <a:prstGeom prst="arc">
            <a:avLst>
              <a:gd name="adj1" fmla="val 5399989"/>
              <a:gd name="adj2" fmla="val 17043283"/>
            </a:avLst>
          </a:prstGeom>
          <a:noFill/>
          <a:ln w="38100" cap="flat" cmpd="sng" algn="ctr">
            <a:solidFill>
              <a:schemeClr val="bg1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4" name="Arc 13"/>
          <p:cNvSpPr/>
          <p:nvPr/>
        </p:nvSpPr>
        <p:spPr>
          <a:xfrm>
            <a:off x="4796418" y="1746185"/>
            <a:ext cx="287832" cy="587177"/>
          </a:xfrm>
          <a:prstGeom prst="arc">
            <a:avLst>
              <a:gd name="adj1" fmla="val 5399989"/>
              <a:gd name="adj2" fmla="val 17043283"/>
            </a:avLst>
          </a:prstGeom>
          <a:noFill/>
          <a:ln w="38100" cap="flat" cmpd="sng" algn="ctr">
            <a:solidFill>
              <a:schemeClr val="bg1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5" name="Arc 14"/>
          <p:cNvSpPr/>
          <p:nvPr/>
        </p:nvSpPr>
        <p:spPr>
          <a:xfrm>
            <a:off x="4535135" y="1745305"/>
            <a:ext cx="287832" cy="587177"/>
          </a:xfrm>
          <a:prstGeom prst="arc">
            <a:avLst>
              <a:gd name="adj1" fmla="val 5399989"/>
              <a:gd name="adj2" fmla="val 17043283"/>
            </a:avLst>
          </a:prstGeom>
          <a:noFill/>
          <a:ln w="38100" cap="flat" cmpd="sng" algn="ctr">
            <a:solidFill>
              <a:schemeClr val="bg1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" name="Arc 15"/>
          <p:cNvSpPr/>
          <p:nvPr/>
        </p:nvSpPr>
        <p:spPr>
          <a:xfrm>
            <a:off x="4273852" y="1747321"/>
            <a:ext cx="287832" cy="621717"/>
          </a:xfrm>
          <a:prstGeom prst="arc">
            <a:avLst>
              <a:gd name="adj1" fmla="val 9669668"/>
              <a:gd name="adj2" fmla="val 17043283"/>
            </a:avLst>
          </a:prstGeom>
          <a:noFill/>
          <a:ln w="38100" cap="flat" cmpd="sng" algn="ctr">
            <a:solidFill>
              <a:schemeClr val="bg1"/>
            </a:solidFill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4277803" y="2107397"/>
            <a:ext cx="545" cy="1498046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18" name="Straight Connector 17"/>
          <p:cNvCxnSpPr/>
          <p:nvPr/>
        </p:nvCxnSpPr>
        <p:spPr>
          <a:xfrm rot="5400000">
            <a:off x="5695971" y="2740531"/>
            <a:ext cx="822960" cy="1588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19" name="Straight Connector 18"/>
          <p:cNvCxnSpPr/>
          <p:nvPr/>
        </p:nvCxnSpPr>
        <p:spPr>
          <a:xfrm rot="5400000">
            <a:off x="6322503" y="3364143"/>
            <a:ext cx="457200" cy="1588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20" name="Straight Connector 19"/>
          <p:cNvCxnSpPr/>
          <p:nvPr/>
        </p:nvCxnSpPr>
        <p:spPr>
          <a:xfrm rot="10800000">
            <a:off x="6104219" y="3598300"/>
            <a:ext cx="457200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21" name="Straight Connector 20"/>
          <p:cNvCxnSpPr/>
          <p:nvPr/>
        </p:nvCxnSpPr>
        <p:spPr>
          <a:xfrm flipH="1" flipV="1">
            <a:off x="4265103" y="3593537"/>
            <a:ext cx="923925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</a:ln>
          <a:effectLst/>
        </p:spPr>
      </p:cxnSp>
      <p:grpSp>
        <p:nvGrpSpPr>
          <p:cNvPr id="22" name="Group 21"/>
          <p:cNvGrpSpPr/>
          <p:nvPr/>
        </p:nvGrpSpPr>
        <p:grpSpPr>
          <a:xfrm>
            <a:off x="1003588" y="1747321"/>
            <a:ext cx="2337590" cy="2043629"/>
            <a:chOff x="2316960" y="1706609"/>
            <a:chExt cx="2337590" cy="2043629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2316960" y="3552825"/>
              <a:ext cx="1005840" cy="1586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/>
          </p:spPr>
        </p:cxnSp>
        <p:sp>
          <p:nvSpPr>
            <p:cNvPr id="24" name="Arc 23"/>
            <p:cNvSpPr/>
            <p:nvPr/>
          </p:nvSpPr>
          <p:spPr>
            <a:xfrm>
              <a:off x="3886200" y="1714316"/>
              <a:ext cx="287832" cy="587177"/>
            </a:xfrm>
            <a:prstGeom prst="arc">
              <a:avLst>
                <a:gd name="adj1" fmla="val 5399989"/>
                <a:gd name="adj2" fmla="val 17043283"/>
              </a:avLst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25" name="Arc 24"/>
            <p:cNvSpPr/>
            <p:nvPr/>
          </p:nvSpPr>
          <p:spPr>
            <a:xfrm>
              <a:off x="3624918" y="1713436"/>
              <a:ext cx="287832" cy="587177"/>
            </a:xfrm>
            <a:prstGeom prst="arc">
              <a:avLst>
                <a:gd name="adj1" fmla="val 5399989"/>
                <a:gd name="adj2" fmla="val 17043283"/>
              </a:avLst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26" name="Arc 25"/>
            <p:cNvSpPr/>
            <p:nvPr/>
          </p:nvSpPr>
          <p:spPr>
            <a:xfrm>
              <a:off x="3363635" y="1715452"/>
              <a:ext cx="287832" cy="587177"/>
            </a:xfrm>
            <a:prstGeom prst="arc">
              <a:avLst>
                <a:gd name="adj1" fmla="val 5399989"/>
                <a:gd name="adj2" fmla="val 17043283"/>
              </a:avLst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27" name="Arc 26"/>
            <p:cNvSpPr/>
            <p:nvPr/>
          </p:nvSpPr>
          <p:spPr>
            <a:xfrm>
              <a:off x="3102352" y="1714572"/>
              <a:ext cx="287832" cy="587177"/>
            </a:xfrm>
            <a:prstGeom prst="arc">
              <a:avLst>
                <a:gd name="adj1" fmla="val 5399989"/>
                <a:gd name="adj2" fmla="val 17043283"/>
              </a:avLst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28" name="Arc 27"/>
            <p:cNvSpPr/>
            <p:nvPr/>
          </p:nvSpPr>
          <p:spPr>
            <a:xfrm>
              <a:off x="2841069" y="1711823"/>
              <a:ext cx="287832" cy="587177"/>
            </a:xfrm>
            <a:prstGeom prst="arc">
              <a:avLst>
                <a:gd name="adj1" fmla="val 5399989"/>
                <a:gd name="adj2" fmla="val 17043283"/>
              </a:avLst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29" name="Arc 28"/>
            <p:cNvSpPr/>
            <p:nvPr/>
          </p:nvSpPr>
          <p:spPr>
            <a:xfrm>
              <a:off x="2579786" y="1710943"/>
              <a:ext cx="287832" cy="587177"/>
            </a:xfrm>
            <a:prstGeom prst="arc">
              <a:avLst>
                <a:gd name="adj1" fmla="val 5399989"/>
                <a:gd name="adj2" fmla="val 17043283"/>
              </a:avLst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30" name="Arc 29"/>
            <p:cNvSpPr/>
            <p:nvPr/>
          </p:nvSpPr>
          <p:spPr>
            <a:xfrm>
              <a:off x="2324853" y="1706609"/>
              <a:ext cx="287832" cy="621717"/>
            </a:xfrm>
            <a:prstGeom prst="arc">
              <a:avLst>
                <a:gd name="adj1" fmla="val 9669668"/>
                <a:gd name="adj2" fmla="val 17043283"/>
              </a:avLst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2322998" y="2066685"/>
              <a:ext cx="5865" cy="1490903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>
            <a:xfrm rot="5400000">
              <a:off x="3877782" y="2562659"/>
              <a:ext cx="548640" cy="1588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>
            <a:xfrm rot="10800000">
              <a:off x="4148134" y="2826540"/>
              <a:ext cx="457200" cy="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>
            <a:xfrm flipH="1">
              <a:off x="4591050" y="2817017"/>
              <a:ext cx="0" cy="745333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>
            <a:xfrm flipH="1">
              <a:off x="3327400" y="3441097"/>
              <a:ext cx="2540" cy="237744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>
            <a:xfrm flipH="1">
              <a:off x="3545142" y="3441097"/>
              <a:ext cx="2540" cy="237744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>
            <a:xfrm flipH="1">
              <a:off x="3762884" y="3441097"/>
              <a:ext cx="2540" cy="237744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>
            <a:xfrm flipH="1">
              <a:off x="3436271" y="3505105"/>
              <a:ext cx="2540" cy="109728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>
            <a:xfrm flipH="1">
              <a:off x="3654013" y="3505105"/>
              <a:ext cx="2540" cy="109728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>
            <a:xfrm flipH="1">
              <a:off x="3871755" y="3505105"/>
              <a:ext cx="2540" cy="109728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>
            <a:xfrm flipH="1">
              <a:off x="4419600" y="3560764"/>
              <a:ext cx="182880" cy="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/>
          </p:spPr>
        </p:cxnSp>
        <p:sp>
          <p:nvSpPr>
            <p:cNvPr id="42" name="TextBox 41"/>
            <p:cNvSpPr txBox="1"/>
            <p:nvPr/>
          </p:nvSpPr>
          <p:spPr>
            <a:xfrm>
              <a:off x="4114800" y="3368675"/>
              <a:ext cx="381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(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273550" y="3367643"/>
              <a:ext cx="381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170343" y="3165463"/>
              <a:ext cx="3048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sym typeface="Symbol"/>
                </a:rPr>
                <a:t>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H="1">
              <a:off x="3883025" y="3559175"/>
              <a:ext cx="339725" cy="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/>
          </p:spPr>
        </p:cxnSp>
        <p:sp>
          <p:nvSpPr>
            <p:cNvPr id="46" name="TextBox 45"/>
            <p:cNvSpPr txBox="1"/>
            <p:nvPr/>
          </p:nvSpPr>
          <p:spPr>
            <a:xfrm>
              <a:off x="3095622" y="3209507"/>
              <a:ext cx="3810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C000"/>
                  </a:solidFill>
                  <a:latin typeface="Tw Cen MT" panose="020B0602020104020603" pitchFamily="34" charset="0"/>
                  <a:sym typeface="Symbol"/>
                </a:rPr>
                <a:t></a:t>
              </a:r>
              <a:endParaRPr lang="en-US" sz="1600" b="1" dirty="0">
                <a:solidFill>
                  <a:srgbClr val="FFC00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776659" y="3209507"/>
              <a:ext cx="33813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C000"/>
                  </a:solidFill>
                  <a:latin typeface="Tw Cen MT" panose="020B0602020104020603" pitchFamily="34" charset="0"/>
                  <a:sym typeface="Symbol"/>
                </a:rPr>
                <a:t></a:t>
              </a:r>
              <a:endParaRPr lang="en-US" sz="1600" b="1" dirty="0">
                <a:solidFill>
                  <a:srgbClr val="FFC00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8" name="Group 38"/>
          <p:cNvGrpSpPr/>
          <p:nvPr/>
        </p:nvGrpSpPr>
        <p:grpSpPr>
          <a:xfrm>
            <a:off x="5179503" y="3145862"/>
            <a:ext cx="914400" cy="926831"/>
            <a:chOff x="5482380" y="3331941"/>
            <a:chExt cx="914400" cy="926831"/>
          </a:xfrm>
        </p:grpSpPr>
        <p:sp>
          <p:nvSpPr>
            <p:cNvPr id="49" name="Chord 48"/>
            <p:cNvSpPr/>
            <p:nvPr/>
          </p:nvSpPr>
          <p:spPr>
            <a:xfrm rot="7669365">
              <a:off x="5527746" y="3377770"/>
              <a:ext cx="822960" cy="822960"/>
            </a:xfrm>
            <a:prstGeom prst="chord">
              <a:avLst>
                <a:gd name="adj1" fmla="val 1881094"/>
                <a:gd name="adj2" fmla="val 15186521"/>
              </a:avLst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50" name="Flowchart: Connector 49"/>
            <p:cNvSpPr/>
            <p:nvPr/>
          </p:nvSpPr>
          <p:spPr>
            <a:xfrm>
              <a:off x="5482380" y="3331941"/>
              <a:ext cx="914400" cy="914400"/>
            </a:xfrm>
            <a:prstGeom prst="flowChartConnector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grpSp>
          <p:nvGrpSpPr>
            <p:cNvPr id="51" name="Group 37"/>
            <p:cNvGrpSpPr/>
            <p:nvPr/>
          </p:nvGrpSpPr>
          <p:grpSpPr>
            <a:xfrm>
              <a:off x="5572813" y="3420970"/>
              <a:ext cx="731520" cy="837802"/>
              <a:chOff x="5577027" y="3420970"/>
              <a:chExt cx="731520" cy="837802"/>
            </a:xfrm>
          </p:grpSpPr>
          <p:grpSp>
            <p:nvGrpSpPr>
              <p:cNvPr id="53" name="Group 36"/>
              <p:cNvGrpSpPr/>
              <p:nvPr/>
            </p:nvGrpSpPr>
            <p:grpSpPr>
              <a:xfrm>
                <a:off x="5599025" y="3420970"/>
                <a:ext cx="696562" cy="431070"/>
                <a:chOff x="5599025" y="3420970"/>
                <a:chExt cx="696562" cy="431070"/>
              </a:xfrm>
            </p:grpSpPr>
            <p:sp>
              <p:nvSpPr>
                <p:cNvPr id="55" name="TextBox 54"/>
                <p:cNvSpPr txBox="1"/>
                <p:nvPr/>
              </p:nvSpPr>
              <p:spPr>
                <a:xfrm>
                  <a:off x="5822233" y="3420970"/>
                  <a:ext cx="243978" cy="2000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Bookman Old Style" pitchFamily="18" charset="0"/>
                      <a:cs typeface="Times New Roman" pitchFamily="18" charset="0"/>
                    </a:rPr>
                    <a:t>0</a:t>
                  </a:r>
                  <a:endPara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  <a:cs typeface="Times New Roman" pitchFamily="18" charset="0"/>
                  </a:endParaRPr>
                </a:p>
              </p:txBody>
            </p:sp>
            <p:grpSp>
              <p:nvGrpSpPr>
                <p:cNvPr id="56" name="Group 35"/>
                <p:cNvGrpSpPr/>
                <p:nvPr/>
              </p:nvGrpSpPr>
              <p:grpSpPr>
                <a:xfrm>
                  <a:off x="5599025" y="3433020"/>
                  <a:ext cx="696562" cy="419020"/>
                  <a:chOff x="5599025" y="3433020"/>
                  <a:chExt cx="696562" cy="419020"/>
                </a:xfrm>
              </p:grpSpPr>
              <p:cxnSp>
                <p:nvCxnSpPr>
                  <p:cNvPr id="57" name="Straight Connector 16"/>
                  <p:cNvCxnSpPr/>
                  <p:nvPr/>
                </p:nvCxnSpPr>
                <p:spPr>
                  <a:xfrm rot="5400000">
                    <a:off x="5920054" y="3455086"/>
                    <a:ext cx="45720" cy="158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Straight Connector 57"/>
                  <p:cNvCxnSpPr/>
                  <p:nvPr/>
                </p:nvCxnSpPr>
                <p:spPr>
                  <a:xfrm rot="1620000">
                    <a:off x="5620625" y="3667892"/>
                    <a:ext cx="45720" cy="158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Straight Connector 58"/>
                  <p:cNvCxnSpPr/>
                  <p:nvPr/>
                </p:nvCxnSpPr>
                <p:spPr>
                  <a:xfrm rot="19980000" flipV="1">
                    <a:off x="6224866" y="3667892"/>
                    <a:ext cx="45720" cy="158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Straight Connector 59"/>
                  <p:cNvCxnSpPr/>
                  <p:nvPr/>
                </p:nvCxnSpPr>
                <p:spPr>
                  <a:xfrm rot="2760000">
                    <a:off x="5728647" y="3529424"/>
                    <a:ext cx="45720" cy="158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Straight Connector 60"/>
                  <p:cNvCxnSpPr/>
                  <p:nvPr/>
                </p:nvCxnSpPr>
                <p:spPr>
                  <a:xfrm rot="18840000" flipV="1">
                    <a:off x="6109647" y="3525413"/>
                    <a:ext cx="45720" cy="158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</p:cxnSp>
              <p:sp>
                <p:nvSpPr>
                  <p:cNvPr id="62" name="TextBox 61"/>
                  <p:cNvSpPr txBox="1"/>
                  <p:nvPr/>
                </p:nvSpPr>
                <p:spPr>
                  <a:xfrm rot="19080000">
                    <a:off x="5646768" y="3481824"/>
                    <a:ext cx="30328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Bookman Old Style" pitchFamily="18" charset="0"/>
                        <a:cs typeface="Times New Roman" pitchFamily="18" charset="0"/>
                      </a:rPr>
                      <a:t>10</a:t>
                    </a:r>
                    <a:endParaRPr kumimoji="0" lang="en-US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Bookman Old Style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 rot="2520000" flipH="1">
                    <a:off x="5937552" y="3475174"/>
                    <a:ext cx="30328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Bookman Old Style" pitchFamily="18" charset="0"/>
                        <a:cs typeface="Times New Roman" pitchFamily="18" charset="0"/>
                      </a:rPr>
                      <a:t>10</a:t>
                    </a:r>
                    <a:endParaRPr kumimoji="0" lang="en-US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Bookman Old Style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 rot="17820000">
                    <a:off x="5547409" y="3598734"/>
                    <a:ext cx="30328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Bookman Old Style" pitchFamily="18" charset="0"/>
                        <a:cs typeface="Times New Roman" pitchFamily="18" charset="0"/>
                      </a:rPr>
                      <a:t>20</a:t>
                    </a:r>
                    <a:endParaRPr kumimoji="0" lang="en-US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Bookman Old Style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 rot="3780000" flipH="1">
                    <a:off x="6043916" y="3600368"/>
                    <a:ext cx="303288" cy="2000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7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Bookman Old Style" pitchFamily="18" charset="0"/>
                        <a:cs typeface="Times New Roman" pitchFamily="18" charset="0"/>
                      </a:rPr>
                      <a:t>20</a:t>
                    </a:r>
                    <a:endParaRPr kumimoji="0" lang="en-US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Bookman Old Style" pitchFamily="18" charset="0"/>
                      <a:cs typeface="Times New Roman" pitchFamily="18" charset="0"/>
                    </a:endParaRPr>
                  </a:p>
                </p:txBody>
              </p:sp>
            </p:grpSp>
          </p:grpSp>
          <p:sp>
            <p:nvSpPr>
              <p:cNvPr id="54" name="Arc 11"/>
              <p:cNvSpPr/>
              <p:nvPr/>
            </p:nvSpPr>
            <p:spPr>
              <a:xfrm>
                <a:off x="5577027" y="3435812"/>
                <a:ext cx="731520" cy="822960"/>
              </a:xfrm>
              <a:prstGeom prst="arc">
                <a:avLst>
                  <a:gd name="adj1" fmla="val 12287701"/>
                  <a:gd name="adj2" fmla="val 20073395"/>
                </a:avLst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</p:grpSp>
        <p:sp>
          <p:nvSpPr>
            <p:cNvPr id="52" name="Flowchart: Connector 51"/>
            <p:cNvSpPr/>
            <p:nvPr/>
          </p:nvSpPr>
          <p:spPr>
            <a:xfrm>
              <a:off x="5846095" y="3850903"/>
              <a:ext cx="182880" cy="182880"/>
            </a:xfrm>
            <a:prstGeom prst="flowChartConnector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cxnSp>
        <p:nvCxnSpPr>
          <p:cNvPr id="66" name="Straight Arrow Connector 65"/>
          <p:cNvCxnSpPr/>
          <p:nvPr/>
        </p:nvCxnSpPr>
        <p:spPr>
          <a:xfrm rot="5400000" flipH="1" flipV="1">
            <a:off x="5357181" y="3714853"/>
            <a:ext cx="548640" cy="158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67" name="Group 41"/>
          <p:cNvGrpSpPr/>
          <p:nvPr/>
        </p:nvGrpSpPr>
        <p:grpSpPr>
          <a:xfrm>
            <a:off x="5305545" y="3491660"/>
            <a:ext cx="699645" cy="590844"/>
            <a:chOff x="5628891" y="3682502"/>
            <a:chExt cx="699645" cy="590844"/>
          </a:xfrm>
        </p:grpSpPr>
        <p:sp>
          <p:nvSpPr>
            <p:cNvPr id="68" name="Chord 67"/>
            <p:cNvSpPr/>
            <p:nvPr/>
          </p:nvSpPr>
          <p:spPr>
            <a:xfrm rot="13930635" flipV="1">
              <a:off x="5683292" y="3628101"/>
              <a:ext cx="590844" cy="699645"/>
            </a:xfrm>
            <a:custGeom>
              <a:avLst/>
              <a:gdLst>
                <a:gd name="connsiteX0" fmla="*/ 579549 w 986512"/>
                <a:gd name="connsiteY0" fmla="*/ 972787 h 980346"/>
                <a:gd name="connsiteX1" fmla="*/ 103719 w 986512"/>
                <a:gd name="connsiteY1" fmla="*/ 790876 h 980346"/>
                <a:gd name="connsiteX2" fmla="*/ 46003 w 986512"/>
                <a:gd name="connsiteY2" fmla="*/ 283467 h 980346"/>
                <a:gd name="connsiteX3" fmla="*/ 579549 w 986512"/>
                <a:gd name="connsiteY3" fmla="*/ 972787 h 980346"/>
                <a:gd name="connsiteX0" fmla="*/ 585177 w 585177"/>
                <a:gd name="connsiteY0" fmla="*/ 689320 h 697774"/>
                <a:gd name="connsiteX1" fmla="*/ 94300 w 585177"/>
                <a:gd name="connsiteY1" fmla="*/ 519091 h 697774"/>
                <a:gd name="connsiteX2" fmla="*/ 51631 w 585177"/>
                <a:gd name="connsiteY2" fmla="*/ 0 h 697774"/>
                <a:gd name="connsiteX3" fmla="*/ 585177 w 585177"/>
                <a:gd name="connsiteY3" fmla="*/ 689320 h 697774"/>
                <a:gd name="connsiteX0" fmla="*/ 585177 w 585177"/>
                <a:gd name="connsiteY0" fmla="*/ 689320 h 698899"/>
                <a:gd name="connsiteX1" fmla="*/ 94300 w 585177"/>
                <a:gd name="connsiteY1" fmla="*/ 519091 h 698899"/>
                <a:gd name="connsiteX2" fmla="*/ 51631 w 585177"/>
                <a:gd name="connsiteY2" fmla="*/ 0 h 698899"/>
                <a:gd name="connsiteX3" fmla="*/ 585177 w 585177"/>
                <a:gd name="connsiteY3" fmla="*/ 689320 h 698899"/>
                <a:gd name="connsiteX0" fmla="*/ 589229 w 589229"/>
                <a:gd name="connsiteY0" fmla="*/ 689320 h 698899"/>
                <a:gd name="connsiteX1" fmla="*/ 98352 w 589229"/>
                <a:gd name="connsiteY1" fmla="*/ 519091 h 698899"/>
                <a:gd name="connsiteX2" fmla="*/ 55683 w 589229"/>
                <a:gd name="connsiteY2" fmla="*/ 0 h 698899"/>
                <a:gd name="connsiteX3" fmla="*/ 589229 w 589229"/>
                <a:gd name="connsiteY3" fmla="*/ 689320 h 698899"/>
                <a:gd name="connsiteX0" fmla="*/ 595013 w 595013"/>
                <a:gd name="connsiteY0" fmla="*/ 689320 h 699645"/>
                <a:gd name="connsiteX1" fmla="*/ 91390 w 595013"/>
                <a:gd name="connsiteY1" fmla="*/ 525972 h 699645"/>
                <a:gd name="connsiteX2" fmla="*/ 61467 w 595013"/>
                <a:gd name="connsiteY2" fmla="*/ 0 h 699645"/>
                <a:gd name="connsiteX3" fmla="*/ 595013 w 595013"/>
                <a:gd name="connsiteY3" fmla="*/ 689320 h 699645"/>
                <a:gd name="connsiteX0" fmla="*/ 590844 w 590844"/>
                <a:gd name="connsiteY0" fmla="*/ 689320 h 699645"/>
                <a:gd name="connsiteX1" fmla="*/ 87221 w 590844"/>
                <a:gd name="connsiteY1" fmla="*/ 525972 h 699645"/>
                <a:gd name="connsiteX2" fmla="*/ 57298 w 590844"/>
                <a:gd name="connsiteY2" fmla="*/ 0 h 699645"/>
                <a:gd name="connsiteX3" fmla="*/ 590844 w 590844"/>
                <a:gd name="connsiteY3" fmla="*/ 689320 h 699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844" h="699645">
                  <a:moveTo>
                    <a:pt x="590844" y="689320"/>
                  </a:moveTo>
                  <a:cubicBezTo>
                    <a:pt x="410551" y="721155"/>
                    <a:pt x="182628" y="682822"/>
                    <a:pt x="87221" y="525972"/>
                  </a:cubicBezTo>
                  <a:cubicBezTo>
                    <a:pt x="-26795" y="399524"/>
                    <a:pt x="-20636" y="166526"/>
                    <a:pt x="57298" y="0"/>
                  </a:cubicBezTo>
                  <a:lnTo>
                    <a:pt x="590844" y="689320"/>
                  </a:lnTo>
                  <a:close/>
                </a:path>
              </a:pathLst>
            </a:cu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790555" y="3947862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ookman Old Style" pitchFamily="18" charset="0"/>
                </a:rPr>
                <a:t>G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1609276" y="1288018"/>
            <a:ext cx="881972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Coil 1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729209" y="1276350"/>
            <a:ext cx="881972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Coil 2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386516" y="122403"/>
            <a:ext cx="2872902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Activity To Observe </a:t>
            </a:r>
            <a:endParaRPr lang="en-US" sz="20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Induced </a:t>
            </a:r>
            <a:r>
              <a:rPr lang="en-US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Current </a:t>
            </a:r>
          </a:p>
        </p:txBody>
      </p:sp>
    </p:spTree>
    <p:extLst>
      <p:ext uri="{BB962C8B-B14F-4D97-AF65-F5344CB8AC3E}">
        <p14:creationId xmlns:p14="http://schemas.microsoft.com/office/powerpoint/2010/main" val="352157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34568E-6 L 0.07708 0.00062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31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400000">
                                      <p:cBhvr>
                                        <p:cTn id="7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400000">
                                      <p:cBhvr>
                                        <p:cTn id="7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708 0.00062 L 0.00417 0.00124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6" y="31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400000">
                                      <p:cBhvr>
                                        <p:cTn id="81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400000">
                                      <p:cBhvr>
                                        <p:cTn id="8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70" grpId="0"/>
      <p:bldP spid="7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386516" y="122403"/>
            <a:ext cx="2872902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Activity To Observe </a:t>
            </a:r>
            <a:endParaRPr lang="en-US" sz="20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Induced </a:t>
            </a:r>
            <a:r>
              <a:rPr lang="en-US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Current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1878" y="2534948"/>
            <a:ext cx="81657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n w="1905"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(ii) What do you observe when current in coil 1 reaches a steady value or zero?</a:t>
            </a:r>
            <a:endParaRPr lang="en-US" sz="1600" b="1" dirty="0">
              <a:ln w="1905"/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1878" y="2872927"/>
            <a:ext cx="81657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</a:rPr>
              <a:t>Ans</a:t>
            </a:r>
            <a:r>
              <a:rPr lang="en-US" sz="1600" b="1" dirty="0" smtClean="0">
                <a:solidFill>
                  <a:schemeClr val="bg1"/>
                </a:solidFill>
              </a:rPr>
              <a:t>: When the current in coil 1 reaches a steady value or becomes zero, there is no deflection in the galvanometer.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1878" y="3538248"/>
            <a:ext cx="8178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n w="1905"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(iii) Why is current induced in coil 2 when we connect coil 1 to a battery?</a:t>
            </a:r>
            <a:endParaRPr lang="en-US" sz="1600" b="1" dirty="0">
              <a:ln w="1905"/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1878" y="3891784"/>
            <a:ext cx="8178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</a:rPr>
              <a:t>Ans</a:t>
            </a:r>
            <a:r>
              <a:rPr lang="en-US" sz="1600" b="1" dirty="0" smtClean="0">
                <a:solidFill>
                  <a:schemeClr val="bg1"/>
                </a:solidFill>
              </a:rPr>
              <a:t>: When we connect the coil to the battery, current starts flowing, hence there is a change is the magnetic field. This change in magnetic field induces a current in coil 2 the process by which changing magnetic field induces a current in another conductor is called electromagnetic induction.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1877" y="875972"/>
            <a:ext cx="43310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n w="1905"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1600" b="1" dirty="0" err="1" smtClean="0">
                <a:ln w="1905"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1600" b="1" dirty="0" smtClean="0">
                <a:ln w="1905"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What do you observe when you switch on the current in coil 1, i.e. when you connect coil 1 to the battery?</a:t>
            </a:r>
            <a:endParaRPr lang="en-US" sz="1600" b="1" dirty="0">
              <a:ln w="1905"/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1878" y="1695052"/>
            <a:ext cx="4521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</a:rPr>
              <a:t>Ans</a:t>
            </a:r>
            <a:r>
              <a:rPr lang="en-US" sz="1600" b="1" dirty="0" smtClean="0">
                <a:solidFill>
                  <a:schemeClr val="bg1"/>
                </a:solidFill>
              </a:rPr>
              <a:t>: when coil 1 is connected to the battery, we observe deflection in the galvanometer connected to coil 2.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691" y="971550"/>
            <a:ext cx="3722984" cy="1717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90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  <p:bldP spid="7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da4305a8c9d3be0e84673769e44c16159b4d27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|3.3|0.9|1.1|1.2|2.1|0.8|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|3.3|0.9|1.1|1.2|2.1|0.8|3.1"/>
</p:tagLst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  <a:effectLst/>
      </a:spPr>
      <a:bodyPr wrap="square">
        <a:spAutoFit/>
      </a:bodyPr>
      <a:lstStyle>
        <a:defPPr algn="ctr" eaLnBrk="1" hangingPunct="1">
          <a:spcBef>
            <a:spcPct val="50000"/>
          </a:spcBef>
          <a:defRPr kumimoji="1" dirty="0" smtClean="0">
            <a:solidFill>
              <a:srgbClr val="000099"/>
            </a:solidFill>
            <a:latin typeface="Bookman Old Style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14988</TotalTime>
  <Words>908</Words>
  <Application>Microsoft Office PowerPoint</Application>
  <PresentationFormat>On-screen Show (16:9)</PresentationFormat>
  <Paragraphs>121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Aharoni</vt:lpstr>
      <vt:lpstr>Arial</vt:lpstr>
      <vt:lpstr>Arial Black</vt:lpstr>
      <vt:lpstr>Bookman Old Style</vt:lpstr>
      <vt:lpstr>Calibri</vt:lpstr>
      <vt:lpstr>Symbol</vt:lpstr>
      <vt:lpstr>Times New Roman</vt:lpstr>
      <vt:lpstr>Tw Cen MT</vt:lpstr>
      <vt:lpstr>Wingdings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T.S BORA</cp:lastModifiedBy>
  <cp:revision>1477</cp:revision>
  <dcterms:created xsi:type="dcterms:W3CDTF">2013-07-31T12:47:49Z</dcterms:created>
  <dcterms:modified xsi:type="dcterms:W3CDTF">2022-04-25T03:24:15Z</dcterms:modified>
</cp:coreProperties>
</file>